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83"/>
  </p:notesMasterIdLst>
  <p:sldIdLst>
    <p:sldId id="256" r:id="rId2"/>
    <p:sldId id="259" r:id="rId3"/>
    <p:sldId id="258" r:id="rId4"/>
    <p:sldId id="257" r:id="rId5"/>
    <p:sldId id="355" r:id="rId6"/>
    <p:sldId id="353" r:id="rId7"/>
    <p:sldId id="354" r:id="rId8"/>
    <p:sldId id="352" r:id="rId9"/>
    <p:sldId id="407" r:id="rId10"/>
    <p:sldId id="408" r:id="rId11"/>
    <p:sldId id="409" r:id="rId12"/>
    <p:sldId id="410" r:id="rId13"/>
    <p:sldId id="260" r:id="rId14"/>
    <p:sldId id="327" r:id="rId15"/>
    <p:sldId id="311" r:id="rId16"/>
    <p:sldId id="411" r:id="rId17"/>
    <p:sldId id="342" r:id="rId18"/>
    <p:sldId id="412" r:id="rId19"/>
    <p:sldId id="344" r:id="rId20"/>
    <p:sldId id="345" r:id="rId21"/>
    <p:sldId id="413" r:id="rId22"/>
    <p:sldId id="414" r:id="rId23"/>
    <p:sldId id="415" r:id="rId24"/>
    <p:sldId id="416" r:id="rId25"/>
    <p:sldId id="328" r:id="rId26"/>
    <p:sldId id="264" r:id="rId27"/>
    <p:sldId id="315" r:id="rId28"/>
    <p:sldId id="316" r:id="rId29"/>
    <p:sldId id="337" r:id="rId30"/>
    <p:sldId id="338" r:id="rId31"/>
    <p:sldId id="319" r:id="rId32"/>
    <p:sldId id="417" r:id="rId33"/>
    <p:sldId id="339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360" r:id="rId47"/>
    <p:sldId id="364" r:id="rId48"/>
    <p:sldId id="365" r:id="rId49"/>
    <p:sldId id="366" r:id="rId50"/>
    <p:sldId id="372" r:id="rId51"/>
    <p:sldId id="373" r:id="rId52"/>
    <p:sldId id="368" r:id="rId53"/>
    <p:sldId id="374" r:id="rId54"/>
    <p:sldId id="369" r:id="rId55"/>
    <p:sldId id="370" r:id="rId56"/>
    <p:sldId id="371" r:id="rId57"/>
    <p:sldId id="361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362" r:id="rId66"/>
    <p:sldId id="383" r:id="rId67"/>
    <p:sldId id="394" r:id="rId68"/>
    <p:sldId id="387" r:id="rId69"/>
    <p:sldId id="388" r:id="rId70"/>
    <p:sldId id="389" r:id="rId71"/>
    <p:sldId id="390" r:id="rId72"/>
    <p:sldId id="391" r:id="rId73"/>
    <p:sldId id="392" r:id="rId74"/>
    <p:sldId id="404" r:id="rId75"/>
    <p:sldId id="405" r:id="rId76"/>
    <p:sldId id="406" r:id="rId77"/>
    <p:sldId id="393" r:id="rId78"/>
    <p:sldId id="291" r:id="rId79"/>
    <p:sldId id="356" r:id="rId80"/>
    <p:sldId id="358" r:id="rId81"/>
    <p:sldId id="301" r:id="rId82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g Won Kang" initials="SWK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89055" autoAdjust="0"/>
  </p:normalViewPr>
  <p:slideViewPr>
    <p:cSldViewPr snapToGrid="0" snapToObjects="1">
      <p:cViewPr varScale="1">
        <p:scale>
          <a:sx n="119" d="100"/>
          <a:sy n="119" d="100"/>
        </p:scale>
        <p:origin x="-42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9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\\Users\sungwonkang\OneDrive\work_2017\0000Bigdata\BigdataEnvEssay\Mi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/>
              <a:t>RMSE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시트3!$I$16:$J$20</c:f>
              <c:multiLvlStrCache>
                <c:ptCount val="5"/>
                <c:lvl>
                  <c:pt idx="0">
                    <c:v>다중회귀모형</c:v>
                  </c:pt>
                  <c:pt idx="1">
                    <c:v>다중회귀모형</c:v>
                  </c:pt>
                  <c:pt idx="2">
                    <c:v>RNN</c:v>
                  </c:pt>
                  <c:pt idx="3">
                    <c:v>LSTM</c:v>
                  </c:pt>
                  <c:pt idx="4">
                    <c:v>다층LSTM</c:v>
                  </c:pt>
                </c:lvl>
                <c:lvl>
                  <c:pt idx="0">
                    <c:v>선행연구</c:v>
                  </c:pt>
                  <c:pt idx="1">
                    <c:v>본연구</c:v>
                  </c:pt>
                </c:lvl>
              </c:multiLvlStrCache>
            </c:multiLvlStrRef>
          </c:cat>
          <c:val>
            <c:numRef>
              <c:f>시트3!$K$16:$K$20</c:f>
              <c:numCache>
                <c:formatCode>General</c:formatCode>
                <c:ptCount val="5"/>
                <c:pt idx="0">
                  <c:v>28.864000000000001</c:v>
                </c:pt>
                <c:pt idx="1">
                  <c:v>18.905999999999999</c:v>
                </c:pt>
                <c:pt idx="2">
                  <c:v>9.4009999999999998</c:v>
                </c:pt>
                <c:pt idx="3">
                  <c:v>8.9849999999999994</c:v>
                </c:pt>
                <c:pt idx="4">
                  <c:v>8.532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2335360"/>
        <c:axId val="184582528"/>
      </c:barChart>
      <c:catAx>
        <c:axId val="18233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582528"/>
        <c:crosses val="autoZero"/>
        <c:auto val="1"/>
        <c:lblAlgn val="ctr"/>
        <c:lblOffset val="100"/>
        <c:noMultiLvlLbl val="0"/>
      </c:catAx>
      <c:valAx>
        <c:axId val="18458252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8233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F5189-0967-CD47-93DA-CA9EC06942CC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790C284-0C0C-894A-95CC-D7567543FFE4}">
      <dgm:prSet phldrT="[텍스트]"/>
      <dgm:spPr/>
      <dgm:t>
        <a:bodyPr/>
        <a:lstStyle/>
        <a:p>
          <a:pPr latinLnBrk="1"/>
          <a:r>
            <a:rPr lang="en-US" altLang="ko-KR" dirty="0"/>
            <a:t>1.</a:t>
          </a:r>
          <a:r>
            <a:rPr lang="ko-KR" altLang="en-US" dirty="0"/>
            <a:t> </a:t>
          </a:r>
          <a:r>
            <a:rPr lang="ko-KR" altLang="en-US" dirty="0" smtClean="0"/>
            <a:t>연구일반</a:t>
          </a:r>
          <a:endParaRPr lang="ko-KR" altLang="en-US" dirty="0"/>
        </a:p>
      </dgm:t>
    </dgm:pt>
    <dgm:pt modelId="{6C48954C-87A5-7F4E-969C-976DDE0B275E}" type="par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3AFC265D-88FB-5946-A61B-42C2ED156C57}" type="sibTrans" cxnId="{D366AC0D-D6D4-4144-8962-A1B051F0E101}">
      <dgm:prSet/>
      <dgm:spPr/>
      <dgm:t>
        <a:bodyPr/>
        <a:lstStyle/>
        <a:p>
          <a:pPr latinLnBrk="1"/>
          <a:endParaRPr lang="ko-KR" altLang="en-US"/>
        </a:p>
      </dgm:t>
    </dgm:pt>
    <dgm:pt modelId="{C6FC914A-3544-6040-863F-A36C8223A24D}">
      <dgm:prSet phldrT="[텍스트]"/>
      <dgm:spPr/>
      <dgm:t>
        <a:bodyPr/>
        <a:lstStyle/>
        <a:p>
          <a:pPr latinLnBrk="1"/>
          <a:r>
            <a:rPr lang="en-US" altLang="ko-KR" dirty="0"/>
            <a:t>2.</a:t>
          </a:r>
          <a:r>
            <a:rPr lang="ko-KR" altLang="en-US" dirty="0"/>
            <a:t> 연구 </a:t>
          </a:r>
          <a:r>
            <a:rPr lang="ko-KR" altLang="en-US" dirty="0" smtClean="0"/>
            <a:t>진행 상황</a:t>
          </a:r>
          <a:endParaRPr lang="ko-KR" altLang="en-US" dirty="0"/>
        </a:p>
      </dgm:t>
    </dgm:pt>
    <dgm:pt modelId="{A5500405-C8D4-8148-85B4-2965148DE81E}" type="par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26611DE2-5351-2946-9BDC-81DC441A2191}" type="sibTrans" cxnId="{10DE6D56-64B5-4840-9945-B1BF1A0C3E42}">
      <dgm:prSet/>
      <dgm:spPr/>
      <dgm:t>
        <a:bodyPr/>
        <a:lstStyle/>
        <a:p>
          <a:pPr latinLnBrk="1"/>
          <a:endParaRPr lang="ko-KR" altLang="en-US"/>
        </a:p>
      </dgm:t>
    </dgm:pt>
    <dgm:pt modelId="{DF5942BD-C10F-DB45-82B7-0BD48E27307E}">
      <dgm:prSet phldrT="[텍스트]"/>
      <dgm:spPr/>
      <dgm:t>
        <a:bodyPr/>
        <a:lstStyle/>
        <a:p>
          <a:pPr latinLnBrk="1"/>
          <a:r>
            <a:rPr lang="en-US" altLang="ko-KR" dirty="0"/>
            <a:t>3.</a:t>
          </a:r>
          <a:r>
            <a:rPr lang="ko-KR" altLang="en-US" dirty="0"/>
            <a:t> </a:t>
          </a:r>
          <a:r>
            <a:rPr lang="ko-KR" altLang="en-US" dirty="0" smtClean="0"/>
            <a:t>향후 계획</a:t>
          </a:r>
          <a:endParaRPr lang="ko-KR" altLang="en-US" dirty="0"/>
        </a:p>
      </dgm:t>
    </dgm:pt>
    <dgm:pt modelId="{630C21B1-E5C1-6A48-86BD-A66F5623BE27}" type="parTrans" cxnId="{6D4EAF80-1C90-8546-A35C-EF06EEA5AC4D}">
      <dgm:prSet/>
      <dgm:spPr/>
      <dgm:t>
        <a:bodyPr/>
        <a:lstStyle/>
        <a:p>
          <a:pPr latinLnBrk="1"/>
          <a:endParaRPr lang="ko-KR" altLang="en-US"/>
        </a:p>
      </dgm:t>
    </dgm:pt>
    <dgm:pt modelId="{3491D335-0D3B-1741-BC08-FD384827E3CB}" type="sibTrans" cxnId="{6D4EAF80-1C90-8546-A35C-EF06EEA5AC4D}">
      <dgm:prSet/>
      <dgm:spPr/>
      <dgm:t>
        <a:bodyPr/>
        <a:lstStyle/>
        <a:p>
          <a:pPr latinLnBrk="1"/>
          <a:endParaRPr lang="ko-KR" altLang="en-US"/>
        </a:p>
      </dgm:t>
    </dgm:pt>
    <dgm:pt modelId="{D1DE3A03-6C1A-5D44-A976-51725C844D36}" type="pres">
      <dgm:prSet presAssocID="{F55F5189-0967-CD47-93DA-CA9EC06942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DB8AE4-0640-7542-97B3-1E43360B8095}" type="pres">
      <dgm:prSet presAssocID="{5790C284-0C0C-894A-95CC-D7567543FFE4}" presName="parentLin" presStyleCnt="0"/>
      <dgm:spPr/>
    </dgm:pt>
    <dgm:pt modelId="{A394EC08-FCCF-AC4B-8D85-4E3A5F660611}" type="pres">
      <dgm:prSet presAssocID="{5790C284-0C0C-894A-95CC-D7567543FFE4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9E7460F-48E7-6C43-8BB2-12325B55C5D7}" type="pres">
      <dgm:prSet presAssocID="{5790C284-0C0C-894A-95CC-D7567543FFE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D92FB-A4D6-8043-888B-DC5234AECD5C}" type="pres">
      <dgm:prSet presAssocID="{5790C284-0C0C-894A-95CC-D7567543FFE4}" presName="negativeSpace" presStyleCnt="0"/>
      <dgm:spPr/>
    </dgm:pt>
    <dgm:pt modelId="{26121B34-53D6-E740-AB68-ABDA52D38CED}" type="pres">
      <dgm:prSet presAssocID="{5790C284-0C0C-894A-95CC-D7567543FFE4}" presName="childText" presStyleLbl="conFgAcc1" presStyleIdx="0" presStyleCnt="3" custLinFactNeighborX="-1640" custLinFactNeighborY="15394">
        <dgm:presLayoutVars>
          <dgm:bulletEnabled val="1"/>
        </dgm:presLayoutVars>
      </dgm:prSet>
      <dgm:spPr/>
    </dgm:pt>
    <dgm:pt modelId="{03F07F0F-70F2-364B-8085-2302B538AE41}" type="pres">
      <dgm:prSet presAssocID="{3AFC265D-88FB-5946-A61B-42C2ED156C57}" presName="spaceBetweenRectangles" presStyleCnt="0"/>
      <dgm:spPr/>
    </dgm:pt>
    <dgm:pt modelId="{00F9969A-0E95-1648-AABE-8267E6312630}" type="pres">
      <dgm:prSet presAssocID="{C6FC914A-3544-6040-863F-A36C8223A24D}" presName="parentLin" presStyleCnt="0"/>
      <dgm:spPr/>
    </dgm:pt>
    <dgm:pt modelId="{D9DDE322-BB23-A942-B770-8D811D587FDD}" type="pres">
      <dgm:prSet presAssocID="{C6FC914A-3544-6040-863F-A36C8223A24D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3795E9F-8D9F-8B4F-961D-C9D277BB7DD3}" type="pres">
      <dgm:prSet presAssocID="{C6FC914A-3544-6040-863F-A36C8223A24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10EC51-41DD-AB42-B549-20EDDBC76D83}" type="pres">
      <dgm:prSet presAssocID="{C6FC914A-3544-6040-863F-A36C8223A24D}" presName="negativeSpace" presStyleCnt="0"/>
      <dgm:spPr/>
    </dgm:pt>
    <dgm:pt modelId="{508C3B9E-38E5-C84B-96EE-433424A3E758}" type="pres">
      <dgm:prSet presAssocID="{C6FC914A-3544-6040-863F-A36C8223A24D}" presName="childText" presStyleLbl="conFgAcc1" presStyleIdx="1" presStyleCnt="3">
        <dgm:presLayoutVars>
          <dgm:bulletEnabled val="1"/>
        </dgm:presLayoutVars>
      </dgm:prSet>
      <dgm:spPr/>
    </dgm:pt>
    <dgm:pt modelId="{363798C9-AEBA-FF49-A56B-25E0EBF7D327}" type="pres">
      <dgm:prSet presAssocID="{26611DE2-5351-2946-9BDC-81DC441A2191}" presName="spaceBetweenRectangles" presStyleCnt="0"/>
      <dgm:spPr/>
    </dgm:pt>
    <dgm:pt modelId="{2F650F53-5252-6649-AFAF-008BC1CDA106}" type="pres">
      <dgm:prSet presAssocID="{DF5942BD-C10F-DB45-82B7-0BD48E27307E}" presName="parentLin" presStyleCnt="0"/>
      <dgm:spPr/>
    </dgm:pt>
    <dgm:pt modelId="{65A1ABC3-1C30-9D4F-BADB-D0DF0725A7A3}" type="pres">
      <dgm:prSet presAssocID="{DF5942BD-C10F-DB45-82B7-0BD48E27307E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B2F6607-0745-5A4D-B6EE-73810237661C}" type="pres">
      <dgm:prSet presAssocID="{DF5942BD-C10F-DB45-82B7-0BD48E27307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E795CC-5104-D94A-8164-5F1BF09C61E7}" type="pres">
      <dgm:prSet presAssocID="{DF5942BD-C10F-DB45-82B7-0BD48E27307E}" presName="negativeSpace" presStyleCnt="0"/>
      <dgm:spPr/>
    </dgm:pt>
    <dgm:pt modelId="{210C0A3F-2CEA-D44C-92D6-9D8BE551D148}" type="pres">
      <dgm:prSet presAssocID="{DF5942BD-C10F-DB45-82B7-0BD48E2730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CB4142-B67C-094B-964B-F547C7BE447E}" type="presOf" srcId="{C6FC914A-3544-6040-863F-A36C8223A24D}" destId="{83795E9F-8D9F-8B4F-961D-C9D277BB7DD3}" srcOrd="1" destOrd="0" presId="urn:microsoft.com/office/officeart/2005/8/layout/list1"/>
    <dgm:cxn modelId="{2DC365DC-643B-5E4B-997F-76B534CE037F}" type="presOf" srcId="{C6FC914A-3544-6040-863F-A36C8223A24D}" destId="{D9DDE322-BB23-A942-B770-8D811D587FDD}" srcOrd="0" destOrd="0" presId="urn:microsoft.com/office/officeart/2005/8/layout/list1"/>
    <dgm:cxn modelId="{02E83921-140B-DD4A-95C0-0CF0174942D1}" type="presOf" srcId="{DF5942BD-C10F-DB45-82B7-0BD48E27307E}" destId="{65A1ABC3-1C30-9D4F-BADB-D0DF0725A7A3}" srcOrd="0" destOrd="0" presId="urn:microsoft.com/office/officeart/2005/8/layout/list1"/>
    <dgm:cxn modelId="{D366AC0D-D6D4-4144-8962-A1B051F0E101}" srcId="{F55F5189-0967-CD47-93DA-CA9EC06942CC}" destId="{5790C284-0C0C-894A-95CC-D7567543FFE4}" srcOrd="0" destOrd="0" parTransId="{6C48954C-87A5-7F4E-969C-976DDE0B275E}" sibTransId="{3AFC265D-88FB-5946-A61B-42C2ED156C57}"/>
    <dgm:cxn modelId="{AE6537DD-F3FC-3D4D-B8F3-8D6841E72C22}" type="presOf" srcId="{F55F5189-0967-CD47-93DA-CA9EC06942CC}" destId="{D1DE3A03-6C1A-5D44-A976-51725C844D36}" srcOrd="0" destOrd="0" presId="urn:microsoft.com/office/officeart/2005/8/layout/list1"/>
    <dgm:cxn modelId="{10DE6D56-64B5-4840-9945-B1BF1A0C3E42}" srcId="{F55F5189-0967-CD47-93DA-CA9EC06942CC}" destId="{C6FC914A-3544-6040-863F-A36C8223A24D}" srcOrd="1" destOrd="0" parTransId="{A5500405-C8D4-8148-85B4-2965148DE81E}" sibTransId="{26611DE2-5351-2946-9BDC-81DC441A2191}"/>
    <dgm:cxn modelId="{F63A7AF4-9675-3340-964C-CD656BB2AF8D}" type="presOf" srcId="{DF5942BD-C10F-DB45-82B7-0BD48E27307E}" destId="{2B2F6607-0745-5A4D-B6EE-73810237661C}" srcOrd="1" destOrd="0" presId="urn:microsoft.com/office/officeart/2005/8/layout/list1"/>
    <dgm:cxn modelId="{ED0AB968-E8AD-5C40-8C0E-4D173ADE9381}" type="presOf" srcId="{5790C284-0C0C-894A-95CC-D7567543FFE4}" destId="{89E7460F-48E7-6C43-8BB2-12325B55C5D7}" srcOrd="1" destOrd="0" presId="urn:microsoft.com/office/officeart/2005/8/layout/list1"/>
    <dgm:cxn modelId="{8AABB4D0-0EB5-F740-B71A-FCAE5CB02C0C}" type="presOf" srcId="{5790C284-0C0C-894A-95CC-D7567543FFE4}" destId="{A394EC08-FCCF-AC4B-8D85-4E3A5F660611}" srcOrd="0" destOrd="0" presId="urn:microsoft.com/office/officeart/2005/8/layout/list1"/>
    <dgm:cxn modelId="{6D4EAF80-1C90-8546-A35C-EF06EEA5AC4D}" srcId="{F55F5189-0967-CD47-93DA-CA9EC06942CC}" destId="{DF5942BD-C10F-DB45-82B7-0BD48E27307E}" srcOrd="2" destOrd="0" parTransId="{630C21B1-E5C1-6A48-86BD-A66F5623BE27}" sibTransId="{3491D335-0D3B-1741-BC08-FD384827E3CB}"/>
    <dgm:cxn modelId="{913B15D8-16EB-674D-97EE-D27234A7D75B}" type="presParOf" srcId="{D1DE3A03-6C1A-5D44-A976-51725C844D36}" destId="{64DB8AE4-0640-7542-97B3-1E43360B8095}" srcOrd="0" destOrd="0" presId="urn:microsoft.com/office/officeart/2005/8/layout/list1"/>
    <dgm:cxn modelId="{A6E36932-21F3-B343-8476-3D93C7B669DF}" type="presParOf" srcId="{64DB8AE4-0640-7542-97B3-1E43360B8095}" destId="{A394EC08-FCCF-AC4B-8D85-4E3A5F660611}" srcOrd="0" destOrd="0" presId="urn:microsoft.com/office/officeart/2005/8/layout/list1"/>
    <dgm:cxn modelId="{EE8B41DA-1ECA-EC43-A342-AF7B0A669223}" type="presParOf" srcId="{64DB8AE4-0640-7542-97B3-1E43360B8095}" destId="{89E7460F-48E7-6C43-8BB2-12325B55C5D7}" srcOrd="1" destOrd="0" presId="urn:microsoft.com/office/officeart/2005/8/layout/list1"/>
    <dgm:cxn modelId="{C22869EE-4925-6743-8DEF-35E1AAF178B6}" type="presParOf" srcId="{D1DE3A03-6C1A-5D44-A976-51725C844D36}" destId="{982D92FB-A4D6-8043-888B-DC5234AECD5C}" srcOrd="1" destOrd="0" presId="urn:microsoft.com/office/officeart/2005/8/layout/list1"/>
    <dgm:cxn modelId="{28D2DBE4-0EAB-6C43-B127-8AB8A3BEB95A}" type="presParOf" srcId="{D1DE3A03-6C1A-5D44-A976-51725C844D36}" destId="{26121B34-53D6-E740-AB68-ABDA52D38CED}" srcOrd="2" destOrd="0" presId="urn:microsoft.com/office/officeart/2005/8/layout/list1"/>
    <dgm:cxn modelId="{E3856C10-9C7A-EB49-AB6A-B57A9DFC51B6}" type="presParOf" srcId="{D1DE3A03-6C1A-5D44-A976-51725C844D36}" destId="{03F07F0F-70F2-364B-8085-2302B538AE41}" srcOrd="3" destOrd="0" presId="urn:microsoft.com/office/officeart/2005/8/layout/list1"/>
    <dgm:cxn modelId="{72DDFEC4-939F-1A42-B8D6-35F84C2C48C2}" type="presParOf" srcId="{D1DE3A03-6C1A-5D44-A976-51725C844D36}" destId="{00F9969A-0E95-1648-AABE-8267E6312630}" srcOrd="4" destOrd="0" presId="urn:microsoft.com/office/officeart/2005/8/layout/list1"/>
    <dgm:cxn modelId="{88582DDD-2DB4-9F42-970C-E8BA2F0D9CF4}" type="presParOf" srcId="{00F9969A-0E95-1648-AABE-8267E6312630}" destId="{D9DDE322-BB23-A942-B770-8D811D587FDD}" srcOrd="0" destOrd="0" presId="urn:microsoft.com/office/officeart/2005/8/layout/list1"/>
    <dgm:cxn modelId="{D78490B5-B13E-8B43-893C-BCB37DA4DBA8}" type="presParOf" srcId="{00F9969A-0E95-1648-AABE-8267E6312630}" destId="{83795E9F-8D9F-8B4F-961D-C9D277BB7DD3}" srcOrd="1" destOrd="0" presId="urn:microsoft.com/office/officeart/2005/8/layout/list1"/>
    <dgm:cxn modelId="{B29B3CDA-6E98-BA42-8730-3046C6834E03}" type="presParOf" srcId="{D1DE3A03-6C1A-5D44-A976-51725C844D36}" destId="{5410EC51-41DD-AB42-B549-20EDDBC76D83}" srcOrd="5" destOrd="0" presId="urn:microsoft.com/office/officeart/2005/8/layout/list1"/>
    <dgm:cxn modelId="{4B1E1CD2-E7FE-174C-88B5-954DA5807DF7}" type="presParOf" srcId="{D1DE3A03-6C1A-5D44-A976-51725C844D36}" destId="{508C3B9E-38E5-C84B-96EE-433424A3E758}" srcOrd="6" destOrd="0" presId="urn:microsoft.com/office/officeart/2005/8/layout/list1"/>
    <dgm:cxn modelId="{9B7BCE18-78E9-1349-83CA-DC8423873BD7}" type="presParOf" srcId="{D1DE3A03-6C1A-5D44-A976-51725C844D36}" destId="{363798C9-AEBA-FF49-A56B-25E0EBF7D327}" srcOrd="7" destOrd="0" presId="urn:microsoft.com/office/officeart/2005/8/layout/list1"/>
    <dgm:cxn modelId="{E1DE6B44-C6C5-DB49-993D-2E7F5A0F2789}" type="presParOf" srcId="{D1DE3A03-6C1A-5D44-A976-51725C844D36}" destId="{2F650F53-5252-6649-AFAF-008BC1CDA106}" srcOrd="8" destOrd="0" presId="urn:microsoft.com/office/officeart/2005/8/layout/list1"/>
    <dgm:cxn modelId="{D9CE5FCB-93EA-8348-AD3B-752361BA66AC}" type="presParOf" srcId="{2F650F53-5252-6649-AFAF-008BC1CDA106}" destId="{65A1ABC3-1C30-9D4F-BADB-D0DF0725A7A3}" srcOrd="0" destOrd="0" presId="urn:microsoft.com/office/officeart/2005/8/layout/list1"/>
    <dgm:cxn modelId="{1D885D32-075E-8F45-8817-2A4D52416AA4}" type="presParOf" srcId="{2F650F53-5252-6649-AFAF-008BC1CDA106}" destId="{2B2F6607-0745-5A4D-B6EE-73810237661C}" srcOrd="1" destOrd="0" presId="urn:microsoft.com/office/officeart/2005/8/layout/list1"/>
    <dgm:cxn modelId="{580929D0-5E90-6E48-B14B-5ADEFB04EAA4}" type="presParOf" srcId="{D1DE3A03-6C1A-5D44-A976-51725C844D36}" destId="{F4E795CC-5104-D94A-8164-5F1BF09C61E7}" srcOrd="9" destOrd="0" presId="urn:microsoft.com/office/officeart/2005/8/layout/list1"/>
    <dgm:cxn modelId="{9632CB53-5559-304A-94B0-81788754B19F}" type="presParOf" srcId="{D1DE3A03-6C1A-5D44-A976-51725C844D36}" destId="{210C0A3F-2CEA-D44C-92D6-9D8BE551D14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36E509-B123-C04C-96B6-A5F22197993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29EA46C1-DF21-0946-B87A-CB5C5F59917E}">
      <dgm:prSet phldrT="[텍스트]"/>
      <dgm:spPr/>
      <dgm:t>
        <a:bodyPr/>
        <a:lstStyle/>
        <a:p>
          <a:pPr latinLnBrk="1"/>
          <a:r>
            <a:rPr lang="ko-KR" altLang="en-US" dirty="0"/>
            <a:t> 주제선정</a:t>
          </a:r>
        </a:p>
      </dgm:t>
    </dgm:pt>
    <dgm:pt modelId="{51D986FF-1CA5-5E42-B235-36EF67254869}" type="par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980A3A65-6A06-924F-A246-608786EF1CB1}" type="sibTrans" cxnId="{3D502BA6-B53A-0048-8D27-B815F6C4F540}">
      <dgm:prSet/>
      <dgm:spPr/>
      <dgm:t>
        <a:bodyPr/>
        <a:lstStyle/>
        <a:p>
          <a:pPr latinLnBrk="1"/>
          <a:endParaRPr lang="ko-KR" altLang="en-US"/>
        </a:p>
      </dgm:t>
    </dgm:pt>
    <dgm:pt modelId="{C68FD56B-632D-8741-85FF-CA3BF11762CB}">
      <dgm:prSet phldrT="[텍스트]"/>
      <dgm:spPr/>
      <dgm:t>
        <a:bodyPr/>
        <a:lstStyle/>
        <a:p>
          <a:pPr latinLnBrk="1"/>
          <a:r>
            <a:rPr lang="ko-KR" altLang="en-US" dirty="0"/>
            <a:t>자료수집</a:t>
          </a:r>
        </a:p>
      </dgm:t>
    </dgm:pt>
    <dgm:pt modelId="{623E0CEF-A9A1-B34E-9432-F508B9E35BD6}" type="par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8E0BC648-5137-EE44-B38E-6AA486E8E243}" type="sibTrans" cxnId="{894AE8EA-EDED-E840-9C7E-D3F25D40EC0E}">
      <dgm:prSet/>
      <dgm:spPr/>
      <dgm:t>
        <a:bodyPr/>
        <a:lstStyle/>
        <a:p>
          <a:pPr latinLnBrk="1"/>
          <a:endParaRPr lang="ko-KR" altLang="en-US"/>
        </a:p>
      </dgm:t>
    </dgm:pt>
    <dgm:pt modelId="{994C1D15-F183-E34B-B558-FDBCD3012DC0}">
      <dgm:prSet phldrT="[텍스트]"/>
      <dgm:spPr/>
      <dgm:t>
        <a:bodyPr/>
        <a:lstStyle/>
        <a:p>
          <a:pPr latinLnBrk="1"/>
          <a:r>
            <a:rPr lang="ko-KR" altLang="en-US" dirty="0"/>
            <a:t>자료분석</a:t>
          </a:r>
        </a:p>
      </dgm:t>
    </dgm:pt>
    <dgm:pt modelId="{C8F5331C-D775-4C43-8221-38023068DA62}" type="par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33170750-7A96-254D-BEE7-075A910D6302}" type="sibTrans" cxnId="{ED6F3CF9-1861-D34C-8F6E-A08C321D1602}">
      <dgm:prSet/>
      <dgm:spPr/>
      <dgm:t>
        <a:bodyPr/>
        <a:lstStyle/>
        <a:p>
          <a:pPr latinLnBrk="1"/>
          <a:endParaRPr lang="ko-KR" altLang="en-US"/>
        </a:p>
      </dgm:t>
    </dgm:pt>
    <dgm:pt modelId="{961C072B-F9A5-0645-89C3-3586D9C6BA67}">
      <dgm:prSet phldrT="[텍스트]"/>
      <dgm:spPr/>
      <dgm:t>
        <a:bodyPr/>
        <a:lstStyle/>
        <a:p>
          <a:pPr latinLnBrk="1"/>
          <a:r>
            <a:rPr lang="ko-KR" altLang="en-US"/>
            <a:t>결과전달</a:t>
          </a:r>
          <a:endParaRPr lang="ko-KR" altLang="en-US" dirty="0"/>
        </a:p>
      </dgm:t>
    </dgm:pt>
    <dgm:pt modelId="{831D54F5-4BAE-1349-99EB-4067C6C99BA1}" type="par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025D357A-FAC8-1449-BE5D-F61A9ACDE302}" type="sibTrans" cxnId="{8F290145-15D8-7345-A524-D3DC7136E22F}">
      <dgm:prSet/>
      <dgm:spPr/>
      <dgm:t>
        <a:bodyPr/>
        <a:lstStyle/>
        <a:p>
          <a:pPr latinLnBrk="1"/>
          <a:endParaRPr lang="ko-KR" altLang="en-US"/>
        </a:p>
      </dgm:t>
    </dgm:pt>
    <dgm:pt modelId="{580BE8A5-67DF-074B-BE5C-3660251BF943}" type="pres">
      <dgm:prSet presAssocID="{5836E509-B123-C04C-96B6-A5F221979931}" presName="Name0" presStyleCnt="0">
        <dgm:presLayoutVars>
          <dgm:dir/>
          <dgm:animLvl val="lvl"/>
          <dgm:resizeHandles val="exact"/>
        </dgm:presLayoutVars>
      </dgm:prSet>
      <dgm:spPr/>
    </dgm:pt>
    <dgm:pt modelId="{E1F44E44-6271-CB47-8AAB-18A08EA9BE6C}" type="pres">
      <dgm:prSet presAssocID="{29EA46C1-DF21-0946-B87A-CB5C5F5991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94D72F-0602-2D47-8E23-5A9E2DF1D28B}" type="pres">
      <dgm:prSet presAssocID="{980A3A65-6A06-924F-A246-608786EF1CB1}" presName="parTxOnlySpace" presStyleCnt="0"/>
      <dgm:spPr/>
    </dgm:pt>
    <dgm:pt modelId="{67B2D154-06CC-F546-BB30-EA13BD11E88E}" type="pres">
      <dgm:prSet presAssocID="{C68FD56B-632D-8741-85FF-CA3BF11762CB}" presName="parTxOnly" presStyleLbl="node1" presStyleIdx="1" presStyleCnt="4" custLinFactNeighborY="2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3DB0B-3193-A447-B36B-881E121E5E22}" type="pres">
      <dgm:prSet presAssocID="{8E0BC648-5137-EE44-B38E-6AA486E8E243}" presName="parTxOnlySpace" presStyleCnt="0"/>
      <dgm:spPr/>
    </dgm:pt>
    <dgm:pt modelId="{C136A174-72F8-6B42-AA18-FB6C925DEB38}" type="pres">
      <dgm:prSet presAssocID="{994C1D15-F183-E34B-B558-FDBCD3012DC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0C9A1A-8EEF-3742-AC25-2185D934ED43}" type="pres">
      <dgm:prSet presAssocID="{33170750-7A96-254D-BEE7-075A910D6302}" presName="parTxOnlySpace" presStyleCnt="0"/>
      <dgm:spPr/>
    </dgm:pt>
    <dgm:pt modelId="{077EAAFD-A299-0D4F-85E2-EC358AF243FB}" type="pres">
      <dgm:prSet presAssocID="{961C072B-F9A5-0645-89C3-3586D9C6BA6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290145-15D8-7345-A524-D3DC7136E22F}" srcId="{5836E509-B123-C04C-96B6-A5F221979931}" destId="{961C072B-F9A5-0645-89C3-3586D9C6BA67}" srcOrd="3" destOrd="0" parTransId="{831D54F5-4BAE-1349-99EB-4067C6C99BA1}" sibTransId="{025D357A-FAC8-1449-BE5D-F61A9ACDE302}"/>
    <dgm:cxn modelId="{CE3A40F0-5001-3442-9B59-F03BA89C915F}" type="presOf" srcId="{961C072B-F9A5-0645-89C3-3586D9C6BA67}" destId="{077EAAFD-A299-0D4F-85E2-EC358AF243FB}" srcOrd="0" destOrd="0" presId="urn:microsoft.com/office/officeart/2005/8/layout/chevron1"/>
    <dgm:cxn modelId="{894AE8EA-EDED-E840-9C7E-D3F25D40EC0E}" srcId="{5836E509-B123-C04C-96B6-A5F221979931}" destId="{C68FD56B-632D-8741-85FF-CA3BF11762CB}" srcOrd="1" destOrd="0" parTransId="{623E0CEF-A9A1-B34E-9432-F508B9E35BD6}" sibTransId="{8E0BC648-5137-EE44-B38E-6AA486E8E243}"/>
    <dgm:cxn modelId="{3D502BA6-B53A-0048-8D27-B815F6C4F540}" srcId="{5836E509-B123-C04C-96B6-A5F221979931}" destId="{29EA46C1-DF21-0946-B87A-CB5C5F59917E}" srcOrd="0" destOrd="0" parTransId="{51D986FF-1CA5-5E42-B235-36EF67254869}" sibTransId="{980A3A65-6A06-924F-A246-608786EF1CB1}"/>
    <dgm:cxn modelId="{ED6F3CF9-1861-D34C-8F6E-A08C321D1602}" srcId="{5836E509-B123-C04C-96B6-A5F221979931}" destId="{994C1D15-F183-E34B-B558-FDBCD3012DC0}" srcOrd="2" destOrd="0" parTransId="{C8F5331C-D775-4C43-8221-38023068DA62}" sibTransId="{33170750-7A96-254D-BEE7-075A910D6302}"/>
    <dgm:cxn modelId="{C29FC259-06ED-0540-A43E-985FF60B0D98}" type="presOf" srcId="{5836E509-B123-C04C-96B6-A5F221979931}" destId="{580BE8A5-67DF-074B-BE5C-3660251BF943}" srcOrd="0" destOrd="0" presId="urn:microsoft.com/office/officeart/2005/8/layout/chevron1"/>
    <dgm:cxn modelId="{84318DDC-7659-F541-9F41-0299F52F24D8}" type="presOf" srcId="{994C1D15-F183-E34B-B558-FDBCD3012DC0}" destId="{C136A174-72F8-6B42-AA18-FB6C925DEB38}" srcOrd="0" destOrd="0" presId="urn:microsoft.com/office/officeart/2005/8/layout/chevron1"/>
    <dgm:cxn modelId="{7B04A9BB-AEFC-604C-A664-62F6B04D72A2}" type="presOf" srcId="{29EA46C1-DF21-0946-B87A-CB5C5F59917E}" destId="{E1F44E44-6271-CB47-8AAB-18A08EA9BE6C}" srcOrd="0" destOrd="0" presId="urn:microsoft.com/office/officeart/2005/8/layout/chevron1"/>
    <dgm:cxn modelId="{99D3134D-F2EE-EA47-82E6-402B53579D5E}" type="presOf" srcId="{C68FD56B-632D-8741-85FF-CA3BF11762CB}" destId="{67B2D154-06CC-F546-BB30-EA13BD11E88E}" srcOrd="0" destOrd="0" presId="urn:microsoft.com/office/officeart/2005/8/layout/chevron1"/>
    <dgm:cxn modelId="{39DAA92F-A429-624F-B0FD-B9B3EBAA6DCF}" type="presParOf" srcId="{580BE8A5-67DF-074B-BE5C-3660251BF943}" destId="{E1F44E44-6271-CB47-8AAB-18A08EA9BE6C}" srcOrd="0" destOrd="0" presId="urn:microsoft.com/office/officeart/2005/8/layout/chevron1"/>
    <dgm:cxn modelId="{9FF82D00-9653-4B47-B8B5-45DC653E6DC4}" type="presParOf" srcId="{580BE8A5-67DF-074B-BE5C-3660251BF943}" destId="{FA94D72F-0602-2D47-8E23-5A9E2DF1D28B}" srcOrd="1" destOrd="0" presId="urn:microsoft.com/office/officeart/2005/8/layout/chevron1"/>
    <dgm:cxn modelId="{F8986EF7-E23D-3D40-AF13-111C9276E0A6}" type="presParOf" srcId="{580BE8A5-67DF-074B-BE5C-3660251BF943}" destId="{67B2D154-06CC-F546-BB30-EA13BD11E88E}" srcOrd="2" destOrd="0" presId="urn:microsoft.com/office/officeart/2005/8/layout/chevron1"/>
    <dgm:cxn modelId="{0A068B3A-5F15-8E48-BCF0-E343EEFEC901}" type="presParOf" srcId="{580BE8A5-67DF-074B-BE5C-3660251BF943}" destId="{75D3DB0B-3193-A447-B36B-881E121E5E22}" srcOrd="3" destOrd="0" presId="urn:microsoft.com/office/officeart/2005/8/layout/chevron1"/>
    <dgm:cxn modelId="{F6B2207F-B50F-FB40-897A-9FCB36B6FBFF}" type="presParOf" srcId="{580BE8A5-67DF-074B-BE5C-3660251BF943}" destId="{C136A174-72F8-6B42-AA18-FB6C925DEB38}" srcOrd="4" destOrd="0" presId="urn:microsoft.com/office/officeart/2005/8/layout/chevron1"/>
    <dgm:cxn modelId="{9BF28AC7-99F5-334A-ADFC-125620C27D1E}" type="presParOf" srcId="{580BE8A5-67DF-074B-BE5C-3660251BF943}" destId="{980C9A1A-8EEF-3742-AC25-2185D934ED43}" srcOrd="5" destOrd="0" presId="urn:microsoft.com/office/officeart/2005/8/layout/chevron1"/>
    <dgm:cxn modelId="{6935CA9A-2FDB-8F46-9A01-92580BEBB8B1}" type="presParOf" srcId="{580BE8A5-67DF-074B-BE5C-3660251BF943}" destId="{077EAAFD-A299-0D4F-85E2-EC358AF243F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52459E-F8D1-44DF-A9F8-DB9DF91E67C4}" type="doc">
      <dgm:prSet loTypeId="urn:microsoft.com/office/officeart/2005/8/layout/radial6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DE19B404-1056-4386-A997-65ADA3EE2C49}">
      <dgm:prSet phldrT="[텍스트]" custT="1"/>
      <dgm:spPr>
        <a:xfrm>
          <a:off x="1073010" y="846211"/>
          <a:ext cx="662291" cy="678167"/>
        </a:xfrm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4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NAVER</a:t>
          </a:r>
          <a:br>
            <a:rPr lang="en-US" altLang="ko-KR" sz="14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</a:br>
          <a:r>
            <a:rPr lang="ko-KR" altLang="en-US" sz="14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환경뉴스</a:t>
          </a:r>
          <a:endParaRPr lang="ko-KR" altLang="en-US" sz="14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714EBDAD-421D-40DB-A05C-9AEE8B090A84}" type="parTrans" cxnId="{173A67DA-C722-4551-BBB3-679B4785BE8A}">
      <dgm:prSet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6ACCD431-4028-48DC-A5E0-6252E678CB11}" type="sibTrans" cxnId="{173A67DA-C722-4551-BBB3-679B4785BE8A}">
      <dgm:prSet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D685D1A4-BDE9-4535-A8F5-EA31CCF398B5}">
      <dgm:prSet phldrT="[텍스트]" custT="1"/>
      <dgm:spPr>
        <a:xfrm>
          <a:off x="1139961" y="-69783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폐기물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261D4F83-55A4-42DB-B114-525113EA5605}" type="parTrans" cxnId="{BE577E3E-7C66-414E-ABC3-D67E18D4E816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D4F4B1C-80F1-4175-BD5C-5282C277B8B8}" type="sibTrans" cxnId="{BE577E3E-7C66-414E-ABC3-D67E18D4E816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D595B3E-2FA0-4F8A-AF02-423797193B81}">
      <dgm:prSet phldrT="[텍스트]" custT="1"/>
      <dgm:spPr>
        <a:xfrm>
          <a:off x="1723902" y="119950"/>
          <a:ext cx="528388" cy="523238"/>
        </a:xfrm>
      </dgm:spPr>
      <dgm:t>
        <a:bodyPr/>
        <a:lstStyle/>
        <a:p>
          <a:pPr latinLnBrk="1"/>
          <a:r>
            <a:rPr lang="ko-KR" altLang="en-US" sz="1100" b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환경 영향 평가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D574F2F6-F216-4D2B-83EB-0C8999F34254}" type="parTrans" cxnId="{6483BAC8-D656-400F-8288-AF22E8F233D9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E496290A-A3DF-4968-9B2A-9A94D06FF948}" type="sibTrans" cxnId="{6483BAC8-D656-400F-8288-AF22E8F233D9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C7E4FEC-B7A6-43D3-AFD0-88FE1C5D15C6}">
      <dgm:prSet phldrT="[텍스트]" custT="1"/>
      <dgm:spPr>
        <a:xfrm>
          <a:off x="2084797" y="616679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에너지 </a:t>
          </a:r>
          <a:endParaRPr lang="en-US" altLang="ko-KR" sz="1100" b="1" dirty="0" smtClean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자원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2664D752-2BC8-4EC0-86C3-71068B7397B4}" type="parTrans" cxnId="{7A1C919E-6CF3-4233-A483-E08AACAD7FAE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15AA381-8C79-438D-B455-2D9E2AAB1FF6}" type="sibTrans" cxnId="{7A1C919E-6CF3-4233-A483-E08AACAD7FAE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AB29B655-9BD4-44FE-92E4-9C0D9815A2D8}">
      <dgm:prSet phldrT="[텍스트]" custT="1"/>
      <dgm:spPr>
        <a:xfrm>
          <a:off x="2084797" y="1230671"/>
          <a:ext cx="528388" cy="523238"/>
        </a:xfrm>
      </dgm:spPr>
      <dgm:t>
        <a:bodyPr/>
        <a:lstStyle/>
        <a:p>
          <a:pPr latinLnBrk="1"/>
          <a:r>
            <a:rPr lang="ko-KR" altLang="en-US" sz="1100" b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유전자 변형</a:t>
          </a:r>
          <a:r>
            <a:rPr lang="en-US" altLang="ko-KR" sz="1100" b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  <a:r>
            <a:rPr lang="ko-KR" altLang="en-US" sz="1100" b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소음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002844B0-5E2C-437E-990A-23D5B5E90838}" type="parTrans" cxnId="{D58DE321-12CC-4B64-8B66-5EA29830FF8F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7417803-88B2-4C51-B5C2-A9D0963EBD17}" type="sibTrans" cxnId="{D58DE321-12CC-4B64-8B66-5EA29830FF8F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1F41E08-0C7C-4DEA-81E2-58375B00CE59}">
      <dgm:prSet phldrT="[텍스트]" custT="1"/>
      <dgm:spPr>
        <a:xfrm>
          <a:off x="1723902" y="1727401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수질오염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13789CAB-6B09-4615-9039-36C71817E705}" type="parTrans" cxnId="{EA201B52-C1DE-4B7E-A05F-B4DAB0BDAB84}">
      <dgm:prSet custT="1"/>
      <dgm:spPr/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F57F94B5-1CF7-479C-9B0F-2015ADA4C976}" type="sibTrans" cxnId="{EA201B52-C1DE-4B7E-A05F-B4DAB0BDAB84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110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E4616A94-473A-4A0D-BA0F-97B82297FF36}">
      <dgm:prSet phldrT="[텍스트]" custT="1"/>
      <dgm:spPr>
        <a:xfrm>
          <a:off x="556021" y="119950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기후 변화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0C7910B1-77BC-4C8C-BE52-148B71D3BE74}" type="parTrans" cxnId="{031A3EEF-FEB8-4FE8-93E6-8B4DDBE51536}">
      <dgm:prSet/>
      <dgm:spPr/>
      <dgm:t>
        <a:bodyPr/>
        <a:lstStyle/>
        <a:p>
          <a:pPr latinLnBrk="1"/>
          <a:endParaRPr lang="ko-KR" altLang="en-US" sz="2800"/>
        </a:p>
      </dgm:t>
    </dgm:pt>
    <dgm:pt modelId="{2AC13256-E2AD-48C4-9649-3DB28149A275}" type="sibTrans" cxnId="{031A3EEF-FEB8-4FE8-93E6-8B4DDBE51536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6432389C-041D-42C2-AE20-5AFFFA068D96}">
      <dgm:prSet phldrT="[텍스트]" custT="1"/>
      <dgm:spPr>
        <a:xfrm>
          <a:off x="1139961" y="1917134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해양</a:t>
          </a:r>
          <a:r>
            <a:rPr lang="en-US" altLang="ko-KR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</a:p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풍력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33B3900F-8548-4756-9C80-87F886838DBB}" type="parTrans" cxnId="{60F0E920-64DA-449F-BCEC-320CDA771AC0}">
      <dgm:prSet/>
      <dgm:spPr/>
      <dgm:t>
        <a:bodyPr/>
        <a:lstStyle/>
        <a:p>
          <a:pPr latinLnBrk="1"/>
          <a:endParaRPr lang="ko-KR" altLang="en-US" sz="2800"/>
        </a:p>
      </dgm:t>
    </dgm:pt>
    <dgm:pt modelId="{E888510C-69D4-486F-B394-0BD95EE0DF54}" type="sibTrans" cxnId="{60F0E920-64DA-449F-BCEC-320CDA771AC0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35C50B9D-2F49-4795-958D-41E15C2D9CC9}">
      <dgm:prSet phldrT="[텍스트]" custT="1"/>
      <dgm:spPr>
        <a:xfrm>
          <a:off x="556021" y="1727401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보건</a:t>
          </a:r>
          <a:r>
            <a:rPr lang="en-US" altLang="ko-KR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</a:p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데이터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537E2283-E0AD-4CB0-89D7-967E1974AA71}" type="parTrans" cxnId="{33EA4874-B21B-4277-8178-1AF30F5C0722}">
      <dgm:prSet/>
      <dgm:spPr/>
      <dgm:t>
        <a:bodyPr/>
        <a:lstStyle/>
        <a:p>
          <a:pPr latinLnBrk="1"/>
          <a:endParaRPr lang="ko-KR" altLang="en-US" sz="2800"/>
        </a:p>
      </dgm:t>
    </dgm:pt>
    <dgm:pt modelId="{9252C085-3402-411B-8906-EB1B8C63F032}" type="sibTrans" cxnId="{33EA4874-B21B-4277-8178-1AF30F5C0722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82020AE7-7F7E-4CFB-A705-F450201C7D4C}">
      <dgm:prSet phldrT="[텍스트]" custT="1"/>
      <dgm:spPr>
        <a:xfrm>
          <a:off x="195126" y="1230671"/>
          <a:ext cx="528388" cy="523238"/>
        </a:xfrm>
      </dgm:spPr>
      <dgm:t>
        <a:bodyPr/>
        <a:lstStyle/>
        <a:p>
          <a:pPr latinLnBrk="1"/>
          <a:r>
            <a:rPr lang="ko-KR" altLang="en-US" sz="1100" b="1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대외 협력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74B0FC68-D83B-418D-BC1F-8044B3909C79}" type="parTrans" cxnId="{16BD2394-D00C-4601-836F-330ED6E3462E}">
      <dgm:prSet/>
      <dgm:spPr/>
      <dgm:t>
        <a:bodyPr/>
        <a:lstStyle/>
        <a:p>
          <a:pPr latinLnBrk="1"/>
          <a:endParaRPr lang="ko-KR" altLang="en-US" sz="2800"/>
        </a:p>
      </dgm:t>
    </dgm:pt>
    <dgm:pt modelId="{FBB8901D-B499-4E33-9DF1-207ED5A4E2C8}" type="sibTrans" cxnId="{16BD2394-D00C-4601-836F-330ED6E3462E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97D9B03B-1AF5-46D5-BC9D-C0E968566671}">
      <dgm:prSet phldrT="[텍스트]" custT="1"/>
      <dgm:spPr>
        <a:xfrm>
          <a:off x="195126" y="616679"/>
          <a:ext cx="528388" cy="523238"/>
        </a:xfrm>
      </dgm:spPr>
      <dgm:t>
        <a:bodyPr/>
        <a:lstStyle/>
        <a:p>
          <a:pPr latinLnBrk="1"/>
          <a:r>
            <a:rPr lang="ko-KR" altLang="en-US" sz="1100" b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물 환경</a:t>
          </a:r>
          <a:endParaRPr lang="ko-KR" altLang="en-US" sz="1100" b="1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CFA176C5-1825-49CA-9693-7043903F904E}" type="parTrans" cxnId="{F25A04ED-21AE-41A4-AE16-85F0E2F0FC6D}">
      <dgm:prSet/>
      <dgm:spPr/>
      <dgm:t>
        <a:bodyPr/>
        <a:lstStyle/>
        <a:p>
          <a:pPr latinLnBrk="1"/>
          <a:endParaRPr lang="ko-KR" altLang="en-US" sz="2800"/>
        </a:p>
      </dgm:t>
    </dgm:pt>
    <dgm:pt modelId="{79028E04-9470-49B9-8543-B0A87ADEDCC0}" type="sibTrans" cxnId="{F25A04ED-21AE-41A4-AE16-85F0E2F0FC6D}">
      <dgm:prSet/>
      <dgm:spPr>
        <a:xfrm>
          <a:off x="396943" y="178082"/>
          <a:ext cx="2014424" cy="2014424"/>
        </a:xfrm>
      </dgm:spPr>
      <dgm:t>
        <a:bodyPr/>
        <a:lstStyle/>
        <a:p>
          <a:pPr latinLnBrk="1"/>
          <a:endParaRPr lang="ko-KR" altLang="en-US" sz="2800"/>
        </a:p>
      </dgm:t>
    </dgm:pt>
    <dgm:pt modelId="{D4E9AF28-DF35-412B-86BB-ADA4242A6694}" type="pres">
      <dgm:prSet presAssocID="{9A52459E-F8D1-44DF-A9F8-DB9DF91E67C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BB0BE3-3F8D-4A7F-9356-99FEA5FABB0D}" type="pres">
      <dgm:prSet presAssocID="{DE19B404-1056-4386-A997-65ADA3EE2C49}" presName="centerShape" presStyleLbl="node0" presStyleIdx="0" presStyleCnt="1" custScaleX="121353" custScaleY="124262"/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55BF497-80BE-43C5-9644-F26F4AA26CFF}" type="pres">
      <dgm:prSet presAssocID="{D685D1A4-BDE9-4535-A8F5-EA31CCF398B5}" presName="node" presStyleLbl="node1" presStyleIdx="0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E9A431-AC6B-4680-B7CA-B4E503DE9501}" type="pres">
      <dgm:prSet presAssocID="{D685D1A4-BDE9-4535-A8F5-EA31CCF398B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034F392-0C26-4A42-8848-60BD61789120}" type="pres">
      <dgm:prSet presAssocID="{2D4F4B1C-80F1-4175-BD5C-5282C277B8B8}" presName="sibTrans" presStyleLbl="sibTrans2D1" presStyleIdx="0" presStyleCnt="10"/>
      <dgm:spPr>
        <a:prstGeom prst="blockArc">
          <a:avLst>
            <a:gd name="adj1" fmla="val 16200000"/>
            <a:gd name="adj2" fmla="val 1836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223995C-DFC0-4F11-A579-A5443D8AE191}" type="pres">
      <dgm:prSet presAssocID="{4D595B3E-2FA0-4F8A-AF02-423797193B81}" presName="node" presStyleLbl="node1" presStyleIdx="1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1DC28B6-3532-43CE-8794-153602B6D7B0}" type="pres">
      <dgm:prSet presAssocID="{4D595B3E-2FA0-4F8A-AF02-423797193B81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F669792-D980-4C86-8294-1B104105F2A3}" type="pres">
      <dgm:prSet presAssocID="{E496290A-A3DF-4968-9B2A-9A94D06FF948}" presName="sibTrans" presStyleLbl="sibTrans2D1" presStyleIdx="1" presStyleCnt="10"/>
      <dgm:spPr>
        <a:prstGeom prst="blockArc">
          <a:avLst>
            <a:gd name="adj1" fmla="val 18360000"/>
            <a:gd name="adj2" fmla="val 2052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E62E1CC5-1632-4A9A-918C-4FCF92C3FF84}" type="pres">
      <dgm:prSet presAssocID="{1C7E4FEC-B7A6-43D3-AFD0-88FE1C5D15C6}" presName="node" presStyleLbl="node1" presStyleIdx="2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09C077A-775C-4611-84DA-7D8A426E0F61}" type="pres">
      <dgm:prSet presAssocID="{1C7E4FEC-B7A6-43D3-AFD0-88FE1C5D15C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5BD70B3E-A77B-49E1-AB4A-DBEC79418897}" type="pres">
      <dgm:prSet presAssocID="{115AA381-8C79-438D-B455-2D9E2AAB1FF6}" presName="sibTrans" presStyleLbl="sibTrans2D1" presStyleIdx="2" presStyleCnt="10"/>
      <dgm:spPr>
        <a:prstGeom prst="blockArc">
          <a:avLst>
            <a:gd name="adj1" fmla="val 20520000"/>
            <a:gd name="adj2" fmla="val 108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1F6742BD-A09C-4714-8DDB-3624C06D54D1}" type="pres">
      <dgm:prSet presAssocID="{AB29B655-9BD4-44FE-92E4-9C0D9815A2D8}" presName="node" presStyleLbl="node1" presStyleIdx="3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F57BB2-09A1-4FFC-97C8-69E14F8B7AD6}" type="pres">
      <dgm:prSet presAssocID="{AB29B655-9BD4-44FE-92E4-9C0D9815A2D8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951C9B72-A9D1-41A3-9023-6BD27E6CDE55}" type="pres">
      <dgm:prSet presAssocID="{27417803-88B2-4C51-B5C2-A9D0963EBD17}" presName="sibTrans" presStyleLbl="sibTrans2D1" presStyleIdx="3" presStyleCnt="10"/>
      <dgm:spPr>
        <a:prstGeom prst="blockArc">
          <a:avLst>
            <a:gd name="adj1" fmla="val 1080000"/>
            <a:gd name="adj2" fmla="val 324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67936CBD-1B91-4F40-BF82-44F0923CE662}" type="pres">
      <dgm:prSet presAssocID="{41F41E08-0C7C-4DEA-81E2-58375B00CE59}" presName="node" presStyleLbl="node1" presStyleIdx="4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B0FAB50-D702-45DC-B729-D68E3B032A40}" type="pres">
      <dgm:prSet presAssocID="{41F41E08-0C7C-4DEA-81E2-58375B00CE59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F704379D-BFA3-41DC-B91B-07BFC9300A46}" type="pres">
      <dgm:prSet presAssocID="{F57F94B5-1CF7-479C-9B0F-2015ADA4C976}" presName="sibTrans" presStyleLbl="sibTrans2D1" presStyleIdx="4" presStyleCnt="10"/>
      <dgm:spPr>
        <a:prstGeom prst="blockArc">
          <a:avLst>
            <a:gd name="adj1" fmla="val 3240000"/>
            <a:gd name="adj2" fmla="val 540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3E185FF-3484-47F2-9A99-F0E1B90E41C5}" type="pres">
      <dgm:prSet presAssocID="{6432389C-041D-42C2-AE20-5AFFFA068D96}" presName="node" presStyleLbl="node1" presStyleIdx="5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1CE83F0-CCB3-455D-9230-8CB9B238E163}" type="pres">
      <dgm:prSet presAssocID="{6432389C-041D-42C2-AE20-5AFFFA068D9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725AE8DA-621D-43A6-B2D5-AFE237D8CE42}" type="pres">
      <dgm:prSet presAssocID="{E888510C-69D4-486F-B394-0BD95EE0DF54}" presName="sibTrans" presStyleLbl="sibTrans2D1" presStyleIdx="5" presStyleCnt="10"/>
      <dgm:spPr>
        <a:prstGeom prst="blockArc">
          <a:avLst>
            <a:gd name="adj1" fmla="val 5400000"/>
            <a:gd name="adj2" fmla="val 756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9EF7B8A6-ED0E-44A1-845A-88CD07E62470}" type="pres">
      <dgm:prSet presAssocID="{35C50B9D-2F49-4795-958D-41E15C2D9CC9}" presName="node" presStyleLbl="node1" presStyleIdx="6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D4BA431-C130-4708-B02D-25A89617C9C4}" type="pres">
      <dgm:prSet presAssocID="{35C50B9D-2F49-4795-958D-41E15C2D9CC9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DED32B81-6E1A-46C5-8BBA-C2BD11F33943}" type="pres">
      <dgm:prSet presAssocID="{9252C085-3402-411B-8906-EB1B8C63F032}" presName="sibTrans" presStyleLbl="sibTrans2D1" presStyleIdx="6" presStyleCnt="10"/>
      <dgm:spPr>
        <a:prstGeom prst="blockArc">
          <a:avLst>
            <a:gd name="adj1" fmla="val 7560000"/>
            <a:gd name="adj2" fmla="val 972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65435B0E-3C84-4FAD-ADC5-FE4398417C95}" type="pres">
      <dgm:prSet presAssocID="{82020AE7-7F7E-4CFB-A705-F450201C7D4C}" presName="node" presStyleLbl="node1" presStyleIdx="7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BD51189-F3C4-410C-AAF0-F18AB480DAC5}" type="pres">
      <dgm:prSet presAssocID="{82020AE7-7F7E-4CFB-A705-F450201C7D4C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747CCB5-1CCB-44E9-ABB5-75A7C23B088E}" type="pres">
      <dgm:prSet presAssocID="{FBB8901D-B499-4E33-9DF1-207ED5A4E2C8}" presName="sibTrans" presStyleLbl="sibTrans2D1" presStyleIdx="7" presStyleCnt="10"/>
      <dgm:spPr>
        <a:prstGeom prst="blockArc">
          <a:avLst>
            <a:gd name="adj1" fmla="val 9720000"/>
            <a:gd name="adj2" fmla="val 1188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225C524C-8943-4420-99F4-BA73174C1B7B}" type="pres">
      <dgm:prSet presAssocID="{97D9B03B-1AF5-46D5-BC9D-C0E968566671}" presName="node" presStyleLbl="node1" presStyleIdx="8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6DB7B64-552C-4BE0-AC29-4A396D095383}" type="pres">
      <dgm:prSet presAssocID="{97D9B03B-1AF5-46D5-BC9D-C0E968566671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ECE0675F-0E53-4EF3-8031-9F43A4EBA765}" type="pres">
      <dgm:prSet presAssocID="{79028E04-9470-49B9-8543-B0A87ADEDCC0}" presName="sibTrans" presStyleLbl="sibTrans2D1" presStyleIdx="8" presStyleCnt="10"/>
      <dgm:spPr>
        <a:prstGeom prst="blockArc">
          <a:avLst>
            <a:gd name="adj1" fmla="val 11880000"/>
            <a:gd name="adj2" fmla="val 1404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3898071-BB9C-42AC-80BB-7119E4EA69A3}" type="pres">
      <dgm:prSet presAssocID="{E4616A94-473A-4A0D-BA0F-97B82297FF36}" presName="node" presStyleLbl="node1" presStyleIdx="9" presStyleCnt="10" custScaleX="138311" custScaleY="13696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FE9BA55-5672-4480-963E-7B0090E4473B}" type="pres">
      <dgm:prSet presAssocID="{E4616A94-473A-4A0D-BA0F-97B82297FF3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5A873C0A-BE76-4242-9D07-398D8815D611}" type="pres">
      <dgm:prSet presAssocID="{2AC13256-E2AD-48C4-9649-3DB28149A275}" presName="sibTrans" presStyleLbl="sibTrans2D1" presStyleIdx="9" presStyleCnt="10"/>
      <dgm:spPr>
        <a:prstGeom prst="blockArc">
          <a:avLst>
            <a:gd name="adj1" fmla="val 14040000"/>
            <a:gd name="adj2" fmla="val 16200000"/>
            <a:gd name="adj3" fmla="val 2731"/>
          </a:avLst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33EA4874-B21B-4277-8178-1AF30F5C0722}" srcId="{DE19B404-1056-4386-A997-65ADA3EE2C49}" destId="{35C50B9D-2F49-4795-958D-41E15C2D9CC9}" srcOrd="6" destOrd="0" parTransId="{537E2283-E0AD-4CB0-89D7-967E1974AA71}" sibTransId="{9252C085-3402-411B-8906-EB1B8C63F032}"/>
    <dgm:cxn modelId="{16BD2394-D00C-4601-836F-330ED6E3462E}" srcId="{DE19B404-1056-4386-A997-65ADA3EE2C49}" destId="{82020AE7-7F7E-4CFB-A705-F450201C7D4C}" srcOrd="7" destOrd="0" parTransId="{74B0FC68-D83B-418D-BC1F-8044B3909C79}" sibTransId="{FBB8901D-B499-4E33-9DF1-207ED5A4E2C8}"/>
    <dgm:cxn modelId="{E3516E85-A184-4DAB-90E7-03DFA0924C6A}" type="presOf" srcId="{E4616A94-473A-4A0D-BA0F-97B82297FF36}" destId="{B3898071-BB9C-42AC-80BB-7119E4EA69A3}" srcOrd="0" destOrd="0" presId="urn:microsoft.com/office/officeart/2005/8/layout/radial6"/>
    <dgm:cxn modelId="{9584EE06-D1FC-4FD0-A538-50A2C19FEACC}" type="presOf" srcId="{41F41E08-0C7C-4DEA-81E2-58375B00CE59}" destId="{67936CBD-1B91-4F40-BF82-44F0923CE662}" srcOrd="0" destOrd="0" presId="urn:microsoft.com/office/officeart/2005/8/layout/radial6"/>
    <dgm:cxn modelId="{60F0E920-64DA-449F-BCEC-320CDA771AC0}" srcId="{DE19B404-1056-4386-A997-65ADA3EE2C49}" destId="{6432389C-041D-42C2-AE20-5AFFFA068D96}" srcOrd="5" destOrd="0" parTransId="{33B3900F-8548-4756-9C80-87F886838DBB}" sibTransId="{E888510C-69D4-486F-B394-0BD95EE0DF54}"/>
    <dgm:cxn modelId="{6483BAC8-D656-400F-8288-AF22E8F233D9}" srcId="{DE19B404-1056-4386-A997-65ADA3EE2C49}" destId="{4D595B3E-2FA0-4F8A-AF02-423797193B81}" srcOrd="1" destOrd="0" parTransId="{D574F2F6-F216-4D2B-83EB-0C8999F34254}" sibTransId="{E496290A-A3DF-4968-9B2A-9A94D06FF948}"/>
    <dgm:cxn modelId="{7A1C919E-6CF3-4233-A483-E08AACAD7FAE}" srcId="{DE19B404-1056-4386-A997-65ADA3EE2C49}" destId="{1C7E4FEC-B7A6-43D3-AFD0-88FE1C5D15C6}" srcOrd="2" destOrd="0" parTransId="{2664D752-2BC8-4EC0-86C3-71068B7397B4}" sibTransId="{115AA381-8C79-438D-B455-2D9E2AAB1FF6}"/>
    <dgm:cxn modelId="{69442960-3765-4EBE-9848-C2EC7F7EE726}" type="presOf" srcId="{115AA381-8C79-438D-B455-2D9E2AAB1FF6}" destId="{5BD70B3E-A77B-49E1-AB4A-DBEC79418897}" srcOrd="0" destOrd="0" presId="urn:microsoft.com/office/officeart/2005/8/layout/radial6"/>
    <dgm:cxn modelId="{031A3EEF-FEB8-4FE8-93E6-8B4DDBE51536}" srcId="{DE19B404-1056-4386-A997-65ADA3EE2C49}" destId="{E4616A94-473A-4A0D-BA0F-97B82297FF36}" srcOrd="9" destOrd="0" parTransId="{0C7910B1-77BC-4C8C-BE52-148B71D3BE74}" sibTransId="{2AC13256-E2AD-48C4-9649-3DB28149A275}"/>
    <dgm:cxn modelId="{93C2D8E3-6ADB-49AD-8F25-F2EB1DBCC6AC}" type="presOf" srcId="{2AC13256-E2AD-48C4-9649-3DB28149A275}" destId="{5A873C0A-BE76-4242-9D07-398D8815D611}" srcOrd="0" destOrd="0" presId="urn:microsoft.com/office/officeart/2005/8/layout/radial6"/>
    <dgm:cxn modelId="{EA201B52-C1DE-4B7E-A05F-B4DAB0BDAB84}" srcId="{DE19B404-1056-4386-A997-65ADA3EE2C49}" destId="{41F41E08-0C7C-4DEA-81E2-58375B00CE59}" srcOrd="4" destOrd="0" parTransId="{13789CAB-6B09-4615-9039-36C71817E705}" sibTransId="{F57F94B5-1CF7-479C-9B0F-2015ADA4C976}"/>
    <dgm:cxn modelId="{D11A9CF0-0EBC-4C56-90CE-7B3AFE4AC65A}" type="presOf" srcId="{DE19B404-1056-4386-A997-65ADA3EE2C49}" destId="{18BB0BE3-3F8D-4A7F-9356-99FEA5FABB0D}" srcOrd="0" destOrd="0" presId="urn:microsoft.com/office/officeart/2005/8/layout/radial6"/>
    <dgm:cxn modelId="{14D79B59-7ECA-41F9-8235-34983A4379BD}" type="presOf" srcId="{1C7E4FEC-B7A6-43D3-AFD0-88FE1C5D15C6}" destId="{E62E1CC5-1632-4A9A-918C-4FCF92C3FF84}" srcOrd="0" destOrd="0" presId="urn:microsoft.com/office/officeart/2005/8/layout/radial6"/>
    <dgm:cxn modelId="{F25A04ED-21AE-41A4-AE16-85F0E2F0FC6D}" srcId="{DE19B404-1056-4386-A997-65ADA3EE2C49}" destId="{97D9B03B-1AF5-46D5-BC9D-C0E968566671}" srcOrd="8" destOrd="0" parTransId="{CFA176C5-1825-49CA-9693-7043903F904E}" sibTransId="{79028E04-9470-49B9-8543-B0A87ADEDCC0}"/>
    <dgm:cxn modelId="{AF3F2FAD-EB21-4925-9269-74B7E36C8A6E}" type="presOf" srcId="{4D595B3E-2FA0-4F8A-AF02-423797193B81}" destId="{B223995C-DFC0-4F11-A579-A5443D8AE191}" srcOrd="0" destOrd="0" presId="urn:microsoft.com/office/officeart/2005/8/layout/radial6"/>
    <dgm:cxn modelId="{60DE8CB3-5102-40D2-A507-16A29D93A67D}" type="presOf" srcId="{E496290A-A3DF-4968-9B2A-9A94D06FF948}" destId="{AF669792-D980-4C86-8294-1B104105F2A3}" srcOrd="0" destOrd="0" presId="urn:microsoft.com/office/officeart/2005/8/layout/radial6"/>
    <dgm:cxn modelId="{1FD59C07-1E4E-4E43-A363-42FE9EB3079F}" type="presOf" srcId="{35C50B9D-2F49-4795-958D-41E15C2D9CC9}" destId="{9EF7B8A6-ED0E-44A1-845A-88CD07E62470}" srcOrd="0" destOrd="0" presId="urn:microsoft.com/office/officeart/2005/8/layout/radial6"/>
    <dgm:cxn modelId="{71C4B3DD-63F8-49C0-B2AB-368E1E464CEB}" type="presOf" srcId="{E888510C-69D4-486F-B394-0BD95EE0DF54}" destId="{725AE8DA-621D-43A6-B2D5-AFE237D8CE42}" srcOrd="0" destOrd="0" presId="urn:microsoft.com/office/officeart/2005/8/layout/radial6"/>
    <dgm:cxn modelId="{173A67DA-C722-4551-BBB3-679B4785BE8A}" srcId="{9A52459E-F8D1-44DF-A9F8-DB9DF91E67C4}" destId="{DE19B404-1056-4386-A997-65ADA3EE2C49}" srcOrd="0" destOrd="0" parTransId="{714EBDAD-421D-40DB-A05C-9AEE8B090A84}" sibTransId="{6ACCD431-4028-48DC-A5E0-6252E678CB11}"/>
    <dgm:cxn modelId="{2184F828-926E-4256-B909-E3616E374DB9}" type="presOf" srcId="{9A52459E-F8D1-44DF-A9F8-DB9DF91E67C4}" destId="{D4E9AF28-DF35-412B-86BB-ADA4242A6694}" srcOrd="0" destOrd="0" presId="urn:microsoft.com/office/officeart/2005/8/layout/radial6"/>
    <dgm:cxn modelId="{8EBAEBB4-9628-408D-A300-53EE64D60CF3}" type="presOf" srcId="{27417803-88B2-4C51-B5C2-A9D0963EBD17}" destId="{951C9B72-A9D1-41A3-9023-6BD27E6CDE55}" srcOrd="0" destOrd="0" presId="urn:microsoft.com/office/officeart/2005/8/layout/radial6"/>
    <dgm:cxn modelId="{D58DE321-12CC-4B64-8B66-5EA29830FF8F}" srcId="{DE19B404-1056-4386-A997-65ADA3EE2C49}" destId="{AB29B655-9BD4-44FE-92E4-9C0D9815A2D8}" srcOrd="3" destOrd="0" parTransId="{002844B0-5E2C-437E-990A-23D5B5E90838}" sibTransId="{27417803-88B2-4C51-B5C2-A9D0963EBD17}"/>
    <dgm:cxn modelId="{E9D9EAEE-461D-435F-BB96-133C827552C7}" type="presOf" srcId="{9252C085-3402-411B-8906-EB1B8C63F032}" destId="{DED32B81-6E1A-46C5-8BBA-C2BD11F33943}" srcOrd="0" destOrd="0" presId="urn:microsoft.com/office/officeart/2005/8/layout/radial6"/>
    <dgm:cxn modelId="{7EF432EC-C94C-4877-8CB3-D708BC3BAC7F}" type="presOf" srcId="{FBB8901D-B499-4E33-9DF1-207ED5A4E2C8}" destId="{0747CCB5-1CCB-44E9-ABB5-75A7C23B088E}" srcOrd="0" destOrd="0" presId="urn:microsoft.com/office/officeart/2005/8/layout/radial6"/>
    <dgm:cxn modelId="{FD264D1E-59B6-47EA-B4FF-3BCEDF6E22BF}" type="presOf" srcId="{97D9B03B-1AF5-46D5-BC9D-C0E968566671}" destId="{225C524C-8943-4420-99F4-BA73174C1B7B}" srcOrd="0" destOrd="0" presId="urn:microsoft.com/office/officeart/2005/8/layout/radial6"/>
    <dgm:cxn modelId="{45F960A4-B5E0-41E0-B5C9-85E81A04595B}" type="presOf" srcId="{79028E04-9470-49B9-8543-B0A87ADEDCC0}" destId="{ECE0675F-0E53-4EF3-8031-9F43A4EBA765}" srcOrd="0" destOrd="0" presId="urn:microsoft.com/office/officeart/2005/8/layout/radial6"/>
    <dgm:cxn modelId="{84C83982-9FF3-4A8D-8F6B-F48C9A7CB69F}" type="presOf" srcId="{2D4F4B1C-80F1-4175-BD5C-5282C277B8B8}" destId="{0034F392-0C26-4A42-8848-60BD61789120}" srcOrd="0" destOrd="0" presId="urn:microsoft.com/office/officeart/2005/8/layout/radial6"/>
    <dgm:cxn modelId="{A4C2E8D2-EDA8-4AAF-AF9E-9D84B09C4506}" type="presOf" srcId="{F57F94B5-1CF7-479C-9B0F-2015ADA4C976}" destId="{F704379D-BFA3-41DC-B91B-07BFC9300A46}" srcOrd="0" destOrd="0" presId="urn:microsoft.com/office/officeart/2005/8/layout/radial6"/>
    <dgm:cxn modelId="{9F851B92-919E-4978-97EA-88745AF8066D}" type="presOf" srcId="{82020AE7-7F7E-4CFB-A705-F450201C7D4C}" destId="{65435B0E-3C84-4FAD-ADC5-FE4398417C95}" srcOrd="0" destOrd="0" presId="urn:microsoft.com/office/officeart/2005/8/layout/radial6"/>
    <dgm:cxn modelId="{BCD16A38-041A-4D17-8521-C6CA28DBEF88}" type="presOf" srcId="{D685D1A4-BDE9-4535-A8F5-EA31CCF398B5}" destId="{255BF497-80BE-43C5-9644-F26F4AA26CFF}" srcOrd="0" destOrd="0" presId="urn:microsoft.com/office/officeart/2005/8/layout/radial6"/>
    <dgm:cxn modelId="{341763B1-F1EE-48EF-AF2F-E62C71100218}" type="presOf" srcId="{6432389C-041D-42C2-AE20-5AFFFA068D96}" destId="{B3E185FF-3484-47F2-9A99-F0E1B90E41C5}" srcOrd="0" destOrd="0" presId="urn:microsoft.com/office/officeart/2005/8/layout/radial6"/>
    <dgm:cxn modelId="{BE577E3E-7C66-414E-ABC3-D67E18D4E816}" srcId="{DE19B404-1056-4386-A997-65ADA3EE2C49}" destId="{D685D1A4-BDE9-4535-A8F5-EA31CCF398B5}" srcOrd="0" destOrd="0" parTransId="{261D4F83-55A4-42DB-B114-525113EA5605}" sibTransId="{2D4F4B1C-80F1-4175-BD5C-5282C277B8B8}"/>
    <dgm:cxn modelId="{ADCA682D-6774-422C-BF43-18FEFAEF74D1}" type="presOf" srcId="{AB29B655-9BD4-44FE-92E4-9C0D9815A2D8}" destId="{1F6742BD-A09C-4714-8DDB-3624C06D54D1}" srcOrd="0" destOrd="0" presId="urn:microsoft.com/office/officeart/2005/8/layout/radial6"/>
    <dgm:cxn modelId="{D84BCBB4-4217-4CB0-88BA-9A338BB3EC03}" type="presParOf" srcId="{D4E9AF28-DF35-412B-86BB-ADA4242A6694}" destId="{18BB0BE3-3F8D-4A7F-9356-99FEA5FABB0D}" srcOrd="0" destOrd="0" presId="urn:microsoft.com/office/officeart/2005/8/layout/radial6"/>
    <dgm:cxn modelId="{E5322C03-942D-42AB-822F-E87BFEDE4A86}" type="presParOf" srcId="{D4E9AF28-DF35-412B-86BB-ADA4242A6694}" destId="{255BF497-80BE-43C5-9644-F26F4AA26CFF}" srcOrd="1" destOrd="0" presId="urn:microsoft.com/office/officeart/2005/8/layout/radial6"/>
    <dgm:cxn modelId="{64814839-CF26-49B8-A82C-71EB0ADD74B0}" type="presParOf" srcId="{D4E9AF28-DF35-412B-86BB-ADA4242A6694}" destId="{FFE9A431-AC6B-4680-B7CA-B4E503DE9501}" srcOrd="2" destOrd="0" presId="urn:microsoft.com/office/officeart/2005/8/layout/radial6"/>
    <dgm:cxn modelId="{9222741F-7EC7-47F4-BF70-F056A608E7B6}" type="presParOf" srcId="{D4E9AF28-DF35-412B-86BB-ADA4242A6694}" destId="{0034F392-0C26-4A42-8848-60BD61789120}" srcOrd="3" destOrd="0" presId="urn:microsoft.com/office/officeart/2005/8/layout/radial6"/>
    <dgm:cxn modelId="{45FF1D58-35B8-40FD-8AFF-0E77F3A62D4C}" type="presParOf" srcId="{D4E9AF28-DF35-412B-86BB-ADA4242A6694}" destId="{B223995C-DFC0-4F11-A579-A5443D8AE191}" srcOrd="4" destOrd="0" presId="urn:microsoft.com/office/officeart/2005/8/layout/radial6"/>
    <dgm:cxn modelId="{A94C30AA-4429-4C02-B02D-663448971D33}" type="presParOf" srcId="{D4E9AF28-DF35-412B-86BB-ADA4242A6694}" destId="{51DC28B6-3532-43CE-8794-153602B6D7B0}" srcOrd="5" destOrd="0" presId="urn:microsoft.com/office/officeart/2005/8/layout/radial6"/>
    <dgm:cxn modelId="{F69F5D6E-A2B9-47E1-8B57-6B8C1EB692D5}" type="presParOf" srcId="{D4E9AF28-DF35-412B-86BB-ADA4242A6694}" destId="{AF669792-D980-4C86-8294-1B104105F2A3}" srcOrd="6" destOrd="0" presId="urn:microsoft.com/office/officeart/2005/8/layout/radial6"/>
    <dgm:cxn modelId="{1842925A-4D7F-42CE-AF75-0874474A128F}" type="presParOf" srcId="{D4E9AF28-DF35-412B-86BB-ADA4242A6694}" destId="{E62E1CC5-1632-4A9A-918C-4FCF92C3FF84}" srcOrd="7" destOrd="0" presId="urn:microsoft.com/office/officeart/2005/8/layout/radial6"/>
    <dgm:cxn modelId="{96102D28-4922-4444-AC6F-324D4E68D3AB}" type="presParOf" srcId="{D4E9AF28-DF35-412B-86BB-ADA4242A6694}" destId="{A09C077A-775C-4611-84DA-7D8A426E0F61}" srcOrd="8" destOrd="0" presId="urn:microsoft.com/office/officeart/2005/8/layout/radial6"/>
    <dgm:cxn modelId="{6F411AEA-776C-4F42-93DB-D4284DDCA81A}" type="presParOf" srcId="{D4E9AF28-DF35-412B-86BB-ADA4242A6694}" destId="{5BD70B3E-A77B-49E1-AB4A-DBEC79418897}" srcOrd="9" destOrd="0" presId="urn:microsoft.com/office/officeart/2005/8/layout/radial6"/>
    <dgm:cxn modelId="{BBA292A3-2665-4E0A-B726-F3EC7DD2735A}" type="presParOf" srcId="{D4E9AF28-DF35-412B-86BB-ADA4242A6694}" destId="{1F6742BD-A09C-4714-8DDB-3624C06D54D1}" srcOrd="10" destOrd="0" presId="urn:microsoft.com/office/officeart/2005/8/layout/radial6"/>
    <dgm:cxn modelId="{FF1C0DA7-A9D4-4490-B4F2-7A4B67E28BB6}" type="presParOf" srcId="{D4E9AF28-DF35-412B-86BB-ADA4242A6694}" destId="{C2F57BB2-09A1-4FFC-97C8-69E14F8B7AD6}" srcOrd="11" destOrd="0" presId="urn:microsoft.com/office/officeart/2005/8/layout/radial6"/>
    <dgm:cxn modelId="{E31F1A68-6A33-40E5-9E77-8816418E53E3}" type="presParOf" srcId="{D4E9AF28-DF35-412B-86BB-ADA4242A6694}" destId="{951C9B72-A9D1-41A3-9023-6BD27E6CDE55}" srcOrd="12" destOrd="0" presId="urn:microsoft.com/office/officeart/2005/8/layout/radial6"/>
    <dgm:cxn modelId="{361A3D47-E092-4524-8DCC-BAF2A2BFDBBB}" type="presParOf" srcId="{D4E9AF28-DF35-412B-86BB-ADA4242A6694}" destId="{67936CBD-1B91-4F40-BF82-44F0923CE662}" srcOrd="13" destOrd="0" presId="urn:microsoft.com/office/officeart/2005/8/layout/radial6"/>
    <dgm:cxn modelId="{D2EFD4FF-6E4B-45D2-A8EE-FAADD9DAFE0F}" type="presParOf" srcId="{D4E9AF28-DF35-412B-86BB-ADA4242A6694}" destId="{DB0FAB50-D702-45DC-B729-D68E3B032A40}" srcOrd="14" destOrd="0" presId="urn:microsoft.com/office/officeart/2005/8/layout/radial6"/>
    <dgm:cxn modelId="{EA63BB13-7790-426F-8AB4-FA658696182D}" type="presParOf" srcId="{D4E9AF28-DF35-412B-86BB-ADA4242A6694}" destId="{F704379D-BFA3-41DC-B91B-07BFC9300A46}" srcOrd="15" destOrd="0" presId="urn:microsoft.com/office/officeart/2005/8/layout/radial6"/>
    <dgm:cxn modelId="{97349794-333A-4FF4-95D1-06E744AD4B3B}" type="presParOf" srcId="{D4E9AF28-DF35-412B-86BB-ADA4242A6694}" destId="{B3E185FF-3484-47F2-9A99-F0E1B90E41C5}" srcOrd="16" destOrd="0" presId="urn:microsoft.com/office/officeart/2005/8/layout/radial6"/>
    <dgm:cxn modelId="{C43CDF20-CA76-486B-8FE1-DCAA35E98848}" type="presParOf" srcId="{D4E9AF28-DF35-412B-86BB-ADA4242A6694}" destId="{F1CE83F0-CCB3-455D-9230-8CB9B238E163}" srcOrd="17" destOrd="0" presId="urn:microsoft.com/office/officeart/2005/8/layout/radial6"/>
    <dgm:cxn modelId="{18D0232D-39D9-4AEC-AA60-6100DC5A60B8}" type="presParOf" srcId="{D4E9AF28-DF35-412B-86BB-ADA4242A6694}" destId="{725AE8DA-621D-43A6-B2D5-AFE237D8CE42}" srcOrd="18" destOrd="0" presId="urn:microsoft.com/office/officeart/2005/8/layout/radial6"/>
    <dgm:cxn modelId="{307E9F90-ACC0-40B7-A5B1-10D17BE3170C}" type="presParOf" srcId="{D4E9AF28-DF35-412B-86BB-ADA4242A6694}" destId="{9EF7B8A6-ED0E-44A1-845A-88CD07E62470}" srcOrd="19" destOrd="0" presId="urn:microsoft.com/office/officeart/2005/8/layout/radial6"/>
    <dgm:cxn modelId="{891EC733-D0E2-4240-80C2-EAD336924CBA}" type="presParOf" srcId="{D4E9AF28-DF35-412B-86BB-ADA4242A6694}" destId="{6D4BA431-C130-4708-B02D-25A89617C9C4}" srcOrd="20" destOrd="0" presId="urn:microsoft.com/office/officeart/2005/8/layout/radial6"/>
    <dgm:cxn modelId="{FD80270D-8758-4A25-A6F6-37D65AE0E07C}" type="presParOf" srcId="{D4E9AF28-DF35-412B-86BB-ADA4242A6694}" destId="{DED32B81-6E1A-46C5-8BBA-C2BD11F33943}" srcOrd="21" destOrd="0" presId="urn:microsoft.com/office/officeart/2005/8/layout/radial6"/>
    <dgm:cxn modelId="{54F69CCC-D542-48EF-9F1A-96FA26D479AA}" type="presParOf" srcId="{D4E9AF28-DF35-412B-86BB-ADA4242A6694}" destId="{65435B0E-3C84-4FAD-ADC5-FE4398417C95}" srcOrd="22" destOrd="0" presId="urn:microsoft.com/office/officeart/2005/8/layout/radial6"/>
    <dgm:cxn modelId="{CD53EA48-F651-4935-9271-D225D424E262}" type="presParOf" srcId="{D4E9AF28-DF35-412B-86BB-ADA4242A6694}" destId="{5BD51189-F3C4-410C-AAF0-F18AB480DAC5}" srcOrd="23" destOrd="0" presId="urn:microsoft.com/office/officeart/2005/8/layout/radial6"/>
    <dgm:cxn modelId="{7B9252B8-4D41-42DC-BB77-E9B6A2E0832C}" type="presParOf" srcId="{D4E9AF28-DF35-412B-86BB-ADA4242A6694}" destId="{0747CCB5-1CCB-44E9-ABB5-75A7C23B088E}" srcOrd="24" destOrd="0" presId="urn:microsoft.com/office/officeart/2005/8/layout/radial6"/>
    <dgm:cxn modelId="{EA1BBBB1-D0D4-4A42-B8E9-5D5DF4909973}" type="presParOf" srcId="{D4E9AF28-DF35-412B-86BB-ADA4242A6694}" destId="{225C524C-8943-4420-99F4-BA73174C1B7B}" srcOrd="25" destOrd="0" presId="urn:microsoft.com/office/officeart/2005/8/layout/radial6"/>
    <dgm:cxn modelId="{75E2A144-E90C-4FC1-8371-102CA0F5C936}" type="presParOf" srcId="{D4E9AF28-DF35-412B-86BB-ADA4242A6694}" destId="{86DB7B64-552C-4BE0-AC29-4A396D095383}" srcOrd="26" destOrd="0" presId="urn:microsoft.com/office/officeart/2005/8/layout/radial6"/>
    <dgm:cxn modelId="{E7D28CED-7818-479C-AB0D-B166E5A78B1B}" type="presParOf" srcId="{D4E9AF28-DF35-412B-86BB-ADA4242A6694}" destId="{ECE0675F-0E53-4EF3-8031-9F43A4EBA765}" srcOrd="27" destOrd="0" presId="urn:microsoft.com/office/officeart/2005/8/layout/radial6"/>
    <dgm:cxn modelId="{CD11545C-D073-48BB-B9B6-8CB474A2AFBA}" type="presParOf" srcId="{D4E9AF28-DF35-412B-86BB-ADA4242A6694}" destId="{B3898071-BB9C-42AC-80BB-7119E4EA69A3}" srcOrd="28" destOrd="0" presId="urn:microsoft.com/office/officeart/2005/8/layout/radial6"/>
    <dgm:cxn modelId="{E9145CF8-1A5E-4490-97FF-A5EC55E4C4A0}" type="presParOf" srcId="{D4E9AF28-DF35-412B-86BB-ADA4242A6694}" destId="{BFE9BA55-5672-4480-963E-7B0090E4473B}" srcOrd="29" destOrd="0" presId="urn:microsoft.com/office/officeart/2005/8/layout/radial6"/>
    <dgm:cxn modelId="{3A1FE8E8-BC79-4B0A-B883-BD19F43D17B3}" type="presParOf" srcId="{D4E9AF28-DF35-412B-86BB-ADA4242A6694}" destId="{5A873C0A-BE76-4242-9D07-398D8815D611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52459E-F8D1-44DF-A9F8-DB9DF91E67C4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E19B404-1056-4386-A997-65ADA3EE2C49}">
      <dgm:prSet phldrT="[텍스트]" custT="1"/>
      <dgm:spPr>
        <a:xfrm>
          <a:off x="1058609" y="890766"/>
          <a:ext cx="975552" cy="975552"/>
        </a:xfrm>
      </dgm:spPr>
      <dgm:t>
        <a:bodyPr/>
        <a:lstStyle/>
        <a:p>
          <a:pPr latinLnBrk="1"/>
          <a:r>
            <a:rPr lang="en-US" altLang="ko-KR" sz="18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KEI</a:t>
          </a:r>
          <a:br>
            <a:rPr lang="en-US" altLang="ko-KR" sz="18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</a:br>
          <a:r>
            <a:rPr lang="ko-KR" altLang="en-US" sz="18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보고서</a:t>
          </a:r>
          <a:endParaRPr lang="ko-KR" altLang="en-US" sz="18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714EBDAD-421D-40DB-A05C-9AEE8B090A84}" type="parTrans" cxnId="{173A67DA-C722-4551-BBB3-679B4785BE8A}">
      <dgm:prSet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6ACCD431-4028-48DC-A5E0-6252E678CB11}" type="sibTrans" cxnId="{173A67DA-C722-4551-BBB3-679B4785BE8A}">
      <dgm:prSet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D685D1A4-BDE9-4535-A8F5-EA31CCF398B5}">
      <dgm:prSet phldrT="[텍스트]" custT="1"/>
      <dgm:spPr>
        <a:xfrm>
          <a:off x="1204942" y="720"/>
          <a:ext cx="682886" cy="682886"/>
        </a:xfrm>
      </dgm:spPr>
      <dgm:t>
        <a:bodyPr/>
        <a:lstStyle/>
        <a:p>
          <a:pPr latinLnBrk="1"/>
          <a:r>
            <a:rPr lang="ko-KR" altLang="en-US" sz="14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에너지  자원</a:t>
          </a:r>
          <a:endParaRPr lang="ko-KR" altLang="en-US" sz="14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261D4F83-55A4-42DB-B114-525113EA5605}" type="parTrans" cxnId="{BE577E3E-7C66-414E-ABC3-D67E18D4E816}">
      <dgm:prSet custT="1"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D4F4B1C-80F1-4175-BD5C-5282C277B8B8}" type="sibTrans" cxnId="{BE577E3E-7C66-414E-ABC3-D67E18D4E816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D595B3E-2FA0-4F8A-AF02-423797193B81}">
      <dgm:prSet phldrT="[텍스트]" custT="1"/>
      <dgm:spPr>
        <a:xfrm>
          <a:off x="2190596" y="716840"/>
          <a:ext cx="682886" cy="682886"/>
        </a:xfrm>
      </dgm:spPr>
      <dgm:t>
        <a:bodyPr/>
        <a:lstStyle/>
        <a:p>
          <a:pPr latinLnBrk="1"/>
          <a:r>
            <a:rPr lang="ko-KR" altLang="en-US" sz="14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폐기물</a:t>
          </a:r>
          <a:endParaRPr lang="ko-KR" altLang="en-US" sz="14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D574F2F6-F216-4D2B-83EB-0C8999F34254}" type="parTrans" cxnId="{6483BAC8-D656-400F-8288-AF22E8F233D9}">
      <dgm:prSet custT="1"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E496290A-A3DF-4968-9B2A-9A94D06FF948}" type="sibTrans" cxnId="{6483BAC8-D656-400F-8288-AF22E8F233D9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C7E4FEC-B7A6-43D3-AFD0-88FE1C5D15C6}">
      <dgm:prSet phldrT="[텍스트]" custT="1"/>
      <dgm:spPr>
        <a:xfrm>
          <a:off x="1814110" y="1875546"/>
          <a:ext cx="682886" cy="682886"/>
        </a:xfrm>
      </dgm:spPr>
      <dgm:t>
        <a:bodyPr/>
        <a:lstStyle/>
        <a:p>
          <a:pPr latinLnBrk="1"/>
          <a:r>
            <a:rPr lang="ko-KR" altLang="en-US" sz="1400" b="1" i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대외협력</a:t>
          </a:r>
          <a:endParaRPr lang="ko-KR" altLang="en-US" sz="14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2664D752-2BC8-4EC0-86C3-71068B7397B4}" type="parTrans" cxnId="{7A1C919E-6CF3-4233-A483-E08AACAD7FAE}">
      <dgm:prSet custT="1"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115AA381-8C79-438D-B455-2D9E2AAB1FF6}" type="sibTrans" cxnId="{7A1C919E-6CF3-4233-A483-E08AACAD7FAE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AB29B655-9BD4-44FE-92E4-9C0D9815A2D8}">
      <dgm:prSet phldrT="[텍스트]" custT="1"/>
      <dgm:spPr>
        <a:xfrm>
          <a:off x="595775" y="1875546"/>
          <a:ext cx="682886" cy="682886"/>
        </a:xfrm>
      </dgm:spPr>
      <dgm:t>
        <a:bodyPr/>
        <a:lstStyle/>
        <a:p>
          <a:pPr latinLnBrk="1"/>
          <a:r>
            <a:rPr lang="ko-KR" altLang="en-US" sz="1400" b="1" i="0" dirty="0" err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물환경</a:t>
          </a:r>
          <a:r>
            <a:rPr lang="en-US" altLang="ko-KR" sz="14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</a:t>
          </a:r>
          <a:r>
            <a:rPr lang="ko-KR" altLang="en-US" sz="14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 환경영향평가</a:t>
          </a:r>
          <a:endParaRPr lang="ko-KR" altLang="en-US" sz="14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002844B0-5E2C-437E-990A-23D5B5E90838}" type="parTrans" cxnId="{D58DE321-12CC-4B64-8B66-5EA29830FF8F}">
      <dgm:prSet custT="1"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27417803-88B2-4C51-B5C2-A9D0963EBD17}" type="sibTrans" cxnId="{D58DE321-12CC-4B64-8B66-5EA29830FF8F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41F41E08-0C7C-4DEA-81E2-58375B00CE59}">
      <dgm:prSet phldrT="[텍스트]" custT="1"/>
      <dgm:spPr>
        <a:xfrm>
          <a:off x="219288" y="716840"/>
          <a:ext cx="682886" cy="682886"/>
        </a:xfrm>
      </dgm:spPr>
      <dgm:t>
        <a:bodyPr/>
        <a:lstStyle/>
        <a:p>
          <a:pPr latinLnBrk="1"/>
          <a:r>
            <a:rPr lang="ko-KR" altLang="en-US" sz="1400" b="1" i="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기후변화</a:t>
          </a:r>
          <a:endParaRPr lang="ko-KR" altLang="en-US" sz="1400" b="1" i="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gm:t>
    </dgm:pt>
    <dgm:pt modelId="{13789CAB-6B09-4615-9039-36C71817E705}" type="parTrans" cxnId="{EA201B52-C1DE-4B7E-A05F-B4DAB0BDAB84}">
      <dgm:prSet custT="1"/>
      <dgm:spPr/>
      <dgm:t>
        <a:bodyPr/>
        <a:lstStyle/>
        <a:p>
          <a:pPr latinLnBrk="1"/>
          <a:endParaRPr lang="ko-KR" altLang="en-US" sz="105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F57F94B5-1CF7-479C-9B0F-2015ADA4C976}" type="sibTrans" cxnId="{EA201B52-C1DE-4B7E-A05F-B4DAB0BDAB84}">
      <dgm:prSet/>
      <dgm:spPr>
        <a:xfrm>
          <a:off x="485424" y="317580"/>
          <a:ext cx="2121923" cy="2121923"/>
        </a:xfrm>
      </dgm:spPr>
      <dgm:t>
        <a:bodyPr/>
        <a:lstStyle/>
        <a:p>
          <a:pPr latinLnBrk="1"/>
          <a:endParaRPr lang="ko-KR" altLang="en-US" sz="1050">
            <a:solidFill>
              <a:schemeClr val="bg1"/>
            </a:solidFill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D4E9AF28-DF35-412B-86BB-ADA4242A6694}" type="pres">
      <dgm:prSet presAssocID="{9A52459E-F8D1-44DF-A9F8-DB9DF91E67C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BB0BE3-3F8D-4A7F-9356-99FEA5FABB0D}" type="pres">
      <dgm:prSet presAssocID="{DE19B404-1056-4386-A997-65ADA3EE2C49}" presName="centerShape" presStyleLbl="node0" presStyleIdx="0" presStyleCnt="1" custScaleX="80708" custScaleY="79180"/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55BF497-80BE-43C5-9644-F26F4AA26CFF}" type="pres">
      <dgm:prSet presAssocID="{D685D1A4-BDE9-4535-A8F5-EA31CCF398B5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E9A431-AC6B-4680-B7CA-B4E503DE9501}" type="pres">
      <dgm:prSet presAssocID="{D685D1A4-BDE9-4535-A8F5-EA31CCF398B5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0034F392-0C26-4A42-8848-60BD61789120}" type="pres">
      <dgm:prSet presAssocID="{2D4F4B1C-80F1-4175-BD5C-5282C277B8B8}" presName="sibTrans" presStyleLbl="sibTrans2D1" presStyleIdx="0" presStyleCnt="5"/>
      <dgm:spPr>
        <a:prstGeom prst="blockArc">
          <a:avLst>
            <a:gd name="adj1" fmla="val 16200000"/>
            <a:gd name="adj2" fmla="val 2052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B223995C-DFC0-4F11-A579-A5443D8AE191}" type="pres">
      <dgm:prSet presAssocID="{4D595B3E-2FA0-4F8A-AF02-423797193B81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1DC28B6-3532-43CE-8794-153602B6D7B0}" type="pres">
      <dgm:prSet presAssocID="{4D595B3E-2FA0-4F8A-AF02-423797193B81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AF669792-D980-4C86-8294-1B104105F2A3}" type="pres">
      <dgm:prSet presAssocID="{E496290A-A3DF-4968-9B2A-9A94D06FF948}" presName="sibTrans" presStyleLbl="sibTrans2D1" presStyleIdx="1" presStyleCnt="5"/>
      <dgm:spPr>
        <a:prstGeom prst="blockArc">
          <a:avLst>
            <a:gd name="adj1" fmla="val 20520000"/>
            <a:gd name="adj2" fmla="val 324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E62E1CC5-1632-4A9A-918C-4FCF92C3FF84}" type="pres">
      <dgm:prSet presAssocID="{1C7E4FEC-B7A6-43D3-AFD0-88FE1C5D15C6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09C077A-775C-4611-84DA-7D8A426E0F61}" type="pres">
      <dgm:prSet presAssocID="{1C7E4FEC-B7A6-43D3-AFD0-88FE1C5D15C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5BD70B3E-A77B-49E1-AB4A-DBEC79418897}" type="pres">
      <dgm:prSet presAssocID="{115AA381-8C79-438D-B455-2D9E2AAB1FF6}" presName="sibTrans" presStyleLbl="sibTrans2D1" presStyleIdx="2" presStyleCnt="5"/>
      <dgm:spPr>
        <a:prstGeom prst="blockArc">
          <a:avLst>
            <a:gd name="adj1" fmla="val 3240000"/>
            <a:gd name="adj2" fmla="val 756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1F6742BD-A09C-4714-8DDB-3624C06D54D1}" type="pres">
      <dgm:prSet presAssocID="{AB29B655-9BD4-44FE-92E4-9C0D9815A2D8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F57BB2-09A1-4FFC-97C8-69E14F8B7AD6}" type="pres">
      <dgm:prSet presAssocID="{AB29B655-9BD4-44FE-92E4-9C0D9815A2D8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951C9B72-A9D1-41A3-9023-6BD27E6CDE55}" type="pres">
      <dgm:prSet presAssocID="{27417803-88B2-4C51-B5C2-A9D0963EBD17}" presName="sibTrans" presStyleLbl="sibTrans2D1" presStyleIdx="3" presStyleCnt="5"/>
      <dgm:spPr>
        <a:prstGeom prst="blockArc">
          <a:avLst>
            <a:gd name="adj1" fmla="val 7560000"/>
            <a:gd name="adj2" fmla="val 1188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67936CBD-1B91-4F40-BF82-44F0923CE662}" type="pres">
      <dgm:prSet presAssocID="{41F41E08-0C7C-4DEA-81E2-58375B00CE59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B0FAB50-D702-45DC-B729-D68E3B032A40}" type="pres">
      <dgm:prSet presAssocID="{41F41E08-0C7C-4DEA-81E2-58375B00CE59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F704379D-BFA3-41DC-B91B-07BFC9300A46}" type="pres">
      <dgm:prSet presAssocID="{F57F94B5-1CF7-479C-9B0F-2015ADA4C976}" presName="sibTrans" presStyleLbl="sibTrans2D1" presStyleIdx="4" presStyleCnt="5"/>
      <dgm:spPr>
        <a:prstGeom prst="blockArc">
          <a:avLst>
            <a:gd name="adj1" fmla="val 11880000"/>
            <a:gd name="adj2" fmla="val 16200000"/>
            <a:gd name="adj3" fmla="val 4634"/>
          </a:avLst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5ED34484-229A-45EF-BCED-F2767440C7F6}" type="presOf" srcId="{1C7E4FEC-B7A6-43D3-AFD0-88FE1C5D15C6}" destId="{E62E1CC5-1632-4A9A-918C-4FCF92C3FF84}" srcOrd="0" destOrd="0" presId="urn:microsoft.com/office/officeart/2005/8/layout/radial6"/>
    <dgm:cxn modelId="{EA201B52-C1DE-4B7E-A05F-B4DAB0BDAB84}" srcId="{DE19B404-1056-4386-A997-65ADA3EE2C49}" destId="{41F41E08-0C7C-4DEA-81E2-58375B00CE59}" srcOrd="4" destOrd="0" parTransId="{13789CAB-6B09-4615-9039-36C71817E705}" sibTransId="{F57F94B5-1CF7-479C-9B0F-2015ADA4C976}"/>
    <dgm:cxn modelId="{E582D343-180E-4FB4-A404-8E07BF8A9473}" type="presOf" srcId="{115AA381-8C79-438D-B455-2D9E2AAB1FF6}" destId="{5BD70B3E-A77B-49E1-AB4A-DBEC79418897}" srcOrd="0" destOrd="0" presId="urn:microsoft.com/office/officeart/2005/8/layout/radial6"/>
    <dgm:cxn modelId="{BE577E3E-7C66-414E-ABC3-D67E18D4E816}" srcId="{DE19B404-1056-4386-A997-65ADA3EE2C49}" destId="{D685D1A4-BDE9-4535-A8F5-EA31CCF398B5}" srcOrd="0" destOrd="0" parTransId="{261D4F83-55A4-42DB-B114-525113EA5605}" sibTransId="{2D4F4B1C-80F1-4175-BD5C-5282C277B8B8}"/>
    <dgm:cxn modelId="{173A67DA-C722-4551-BBB3-679B4785BE8A}" srcId="{9A52459E-F8D1-44DF-A9F8-DB9DF91E67C4}" destId="{DE19B404-1056-4386-A997-65ADA3EE2C49}" srcOrd="0" destOrd="0" parTransId="{714EBDAD-421D-40DB-A05C-9AEE8B090A84}" sibTransId="{6ACCD431-4028-48DC-A5E0-6252E678CB11}"/>
    <dgm:cxn modelId="{CCEEA37B-2C29-46F4-B498-90B0A4B53AFC}" type="presOf" srcId="{D685D1A4-BDE9-4535-A8F5-EA31CCF398B5}" destId="{255BF497-80BE-43C5-9644-F26F4AA26CFF}" srcOrd="0" destOrd="0" presId="urn:microsoft.com/office/officeart/2005/8/layout/radial6"/>
    <dgm:cxn modelId="{B7B6FD91-16C9-4F06-9F0D-1202528EBCE2}" type="presOf" srcId="{AB29B655-9BD4-44FE-92E4-9C0D9815A2D8}" destId="{1F6742BD-A09C-4714-8DDB-3624C06D54D1}" srcOrd="0" destOrd="0" presId="urn:microsoft.com/office/officeart/2005/8/layout/radial6"/>
    <dgm:cxn modelId="{CBD1FB9A-BFC2-4418-9E47-067D9483F274}" type="presOf" srcId="{DE19B404-1056-4386-A997-65ADA3EE2C49}" destId="{18BB0BE3-3F8D-4A7F-9356-99FEA5FABB0D}" srcOrd="0" destOrd="0" presId="urn:microsoft.com/office/officeart/2005/8/layout/radial6"/>
    <dgm:cxn modelId="{B58FDA5A-A42F-4818-A012-8BBEB7BB45BE}" type="presOf" srcId="{E496290A-A3DF-4968-9B2A-9A94D06FF948}" destId="{AF669792-D980-4C86-8294-1B104105F2A3}" srcOrd="0" destOrd="0" presId="urn:microsoft.com/office/officeart/2005/8/layout/radial6"/>
    <dgm:cxn modelId="{5EB9D4CB-71D7-46AB-BEA4-D445DE1E29A7}" type="presOf" srcId="{4D595B3E-2FA0-4F8A-AF02-423797193B81}" destId="{B223995C-DFC0-4F11-A579-A5443D8AE191}" srcOrd="0" destOrd="0" presId="urn:microsoft.com/office/officeart/2005/8/layout/radial6"/>
    <dgm:cxn modelId="{6483BAC8-D656-400F-8288-AF22E8F233D9}" srcId="{DE19B404-1056-4386-A997-65ADA3EE2C49}" destId="{4D595B3E-2FA0-4F8A-AF02-423797193B81}" srcOrd="1" destOrd="0" parTransId="{D574F2F6-F216-4D2B-83EB-0C8999F34254}" sibTransId="{E496290A-A3DF-4968-9B2A-9A94D06FF948}"/>
    <dgm:cxn modelId="{D30C3867-47F8-462E-B797-1CFE77DE569B}" type="presOf" srcId="{41F41E08-0C7C-4DEA-81E2-58375B00CE59}" destId="{67936CBD-1B91-4F40-BF82-44F0923CE662}" srcOrd="0" destOrd="0" presId="urn:microsoft.com/office/officeart/2005/8/layout/radial6"/>
    <dgm:cxn modelId="{D58DE321-12CC-4B64-8B66-5EA29830FF8F}" srcId="{DE19B404-1056-4386-A997-65ADA3EE2C49}" destId="{AB29B655-9BD4-44FE-92E4-9C0D9815A2D8}" srcOrd="3" destOrd="0" parTransId="{002844B0-5E2C-437E-990A-23D5B5E90838}" sibTransId="{27417803-88B2-4C51-B5C2-A9D0963EBD17}"/>
    <dgm:cxn modelId="{FB3EF227-0576-45D7-87AD-266E4F720EC4}" type="presOf" srcId="{F57F94B5-1CF7-479C-9B0F-2015ADA4C976}" destId="{F704379D-BFA3-41DC-B91B-07BFC9300A46}" srcOrd="0" destOrd="0" presId="urn:microsoft.com/office/officeart/2005/8/layout/radial6"/>
    <dgm:cxn modelId="{F27EFF27-6180-4811-A609-F7C5DE768D1B}" type="presOf" srcId="{2D4F4B1C-80F1-4175-BD5C-5282C277B8B8}" destId="{0034F392-0C26-4A42-8848-60BD61789120}" srcOrd="0" destOrd="0" presId="urn:microsoft.com/office/officeart/2005/8/layout/radial6"/>
    <dgm:cxn modelId="{2AB41273-BB57-4AE0-9148-DFBB19CAEC4E}" type="presOf" srcId="{27417803-88B2-4C51-B5C2-A9D0963EBD17}" destId="{951C9B72-A9D1-41A3-9023-6BD27E6CDE55}" srcOrd="0" destOrd="0" presId="urn:microsoft.com/office/officeart/2005/8/layout/radial6"/>
    <dgm:cxn modelId="{7A1C919E-6CF3-4233-A483-E08AACAD7FAE}" srcId="{DE19B404-1056-4386-A997-65ADA3EE2C49}" destId="{1C7E4FEC-B7A6-43D3-AFD0-88FE1C5D15C6}" srcOrd="2" destOrd="0" parTransId="{2664D752-2BC8-4EC0-86C3-71068B7397B4}" sibTransId="{115AA381-8C79-438D-B455-2D9E2AAB1FF6}"/>
    <dgm:cxn modelId="{C3C4A2EE-D80E-4477-944B-125CF7D6D319}" type="presOf" srcId="{9A52459E-F8D1-44DF-A9F8-DB9DF91E67C4}" destId="{D4E9AF28-DF35-412B-86BB-ADA4242A6694}" srcOrd="0" destOrd="0" presId="urn:microsoft.com/office/officeart/2005/8/layout/radial6"/>
    <dgm:cxn modelId="{FDBB2734-B337-4676-9C09-343104AAE629}" type="presParOf" srcId="{D4E9AF28-DF35-412B-86BB-ADA4242A6694}" destId="{18BB0BE3-3F8D-4A7F-9356-99FEA5FABB0D}" srcOrd="0" destOrd="0" presId="urn:microsoft.com/office/officeart/2005/8/layout/radial6"/>
    <dgm:cxn modelId="{B4C81D80-1682-4F0D-8056-E20751E433B6}" type="presParOf" srcId="{D4E9AF28-DF35-412B-86BB-ADA4242A6694}" destId="{255BF497-80BE-43C5-9644-F26F4AA26CFF}" srcOrd="1" destOrd="0" presId="urn:microsoft.com/office/officeart/2005/8/layout/radial6"/>
    <dgm:cxn modelId="{2022152B-1895-4F3B-B87B-FF9E70048FD1}" type="presParOf" srcId="{D4E9AF28-DF35-412B-86BB-ADA4242A6694}" destId="{FFE9A431-AC6B-4680-B7CA-B4E503DE9501}" srcOrd="2" destOrd="0" presId="urn:microsoft.com/office/officeart/2005/8/layout/radial6"/>
    <dgm:cxn modelId="{BF7CE3E6-4D74-4887-A189-710805583D88}" type="presParOf" srcId="{D4E9AF28-DF35-412B-86BB-ADA4242A6694}" destId="{0034F392-0C26-4A42-8848-60BD61789120}" srcOrd="3" destOrd="0" presId="urn:microsoft.com/office/officeart/2005/8/layout/radial6"/>
    <dgm:cxn modelId="{64249B3D-6E24-40F0-B9EC-259ED3D84BDC}" type="presParOf" srcId="{D4E9AF28-DF35-412B-86BB-ADA4242A6694}" destId="{B223995C-DFC0-4F11-A579-A5443D8AE191}" srcOrd="4" destOrd="0" presId="urn:microsoft.com/office/officeart/2005/8/layout/radial6"/>
    <dgm:cxn modelId="{FD1D0DCE-F26A-465A-8348-619C189F80FD}" type="presParOf" srcId="{D4E9AF28-DF35-412B-86BB-ADA4242A6694}" destId="{51DC28B6-3532-43CE-8794-153602B6D7B0}" srcOrd="5" destOrd="0" presId="urn:microsoft.com/office/officeart/2005/8/layout/radial6"/>
    <dgm:cxn modelId="{8A5F6AA6-5B3E-4DEF-BE04-93A96DCB5402}" type="presParOf" srcId="{D4E9AF28-DF35-412B-86BB-ADA4242A6694}" destId="{AF669792-D980-4C86-8294-1B104105F2A3}" srcOrd="6" destOrd="0" presId="urn:microsoft.com/office/officeart/2005/8/layout/radial6"/>
    <dgm:cxn modelId="{2E0C1735-122C-4C1A-8989-11B4A44D9F15}" type="presParOf" srcId="{D4E9AF28-DF35-412B-86BB-ADA4242A6694}" destId="{E62E1CC5-1632-4A9A-918C-4FCF92C3FF84}" srcOrd="7" destOrd="0" presId="urn:microsoft.com/office/officeart/2005/8/layout/radial6"/>
    <dgm:cxn modelId="{5BAB64E8-5849-4CC5-8E41-E7EFD00C3BFC}" type="presParOf" srcId="{D4E9AF28-DF35-412B-86BB-ADA4242A6694}" destId="{A09C077A-775C-4611-84DA-7D8A426E0F61}" srcOrd="8" destOrd="0" presId="urn:microsoft.com/office/officeart/2005/8/layout/radial6"/>
    <dgm:cxn modelId="{EB7A715A-F77C-4A97-A9AA-0624C37C0F2E}" type="presParOf" srcId="{D4E9AF28-DF35-412B-86BB-ADA4242A6694}" destId="{5BD70B3E-A77B-49E1-AB4A-DBEC79418897}" srcOrd="9" destOrd="0" presId="urn:microsoft.com/office/officeart/2005/8/layout/radial6"/>
    <dgm:cxn modelId="{A90325F2-B3DF-48EF-B87B-14B3D0C36D19}" type="presParOf" srcId="{D4E9AF28-DF35-412B-86BB-ADA4242A6694}" destId="{1F6742BD-A09C-4714-8DDB-3624C06D54D1}" srcOrd="10" destOrd="0" presId="urn:microsoft.com/office/officeart/2005/8/layout/radial6"/>
    <dgm:cxn modelId="{D9B3C8CA-8CE4-4A1E-AA5E-B7798093DED1}" type="presParOf" srcId="{D4E9AF28-DF35-412B-86BB-ADA4242A6694}" destId="{C2F57BB2-09A1-4FFC-97C8-69E14F8B7AD6}" srcOrd="11" destOrd="0" presId="urn:microsoft.com/office/officeart/2005/8/layout/radial6"/>
    <dgm:cxn modelId="{D5CB29DD-8F77-4E2C-9868-5D35E9483679}" type="presParOf" srcId="{D4E9AF28-DF35-412B-86BB-ADA4242A6694}" destId="{951C9B72-A9D1-41A3-9023-6BD27E6CDE55}" srcOrd="12" destOrd="0" presId="urn:microsoft.com/office/officeart/2005/8/layout/radial6"/>
    <dgm:cxn modelId="{0C38E54A-8130-4510-A759-693F433CD6C0}" type="presParOf" srcId="{D4E9AF28-DF35-412B-86BB-ADA4242A6694}" destId="{67936CBD-1B91-4F40-BF82-44F0923CE662}" srcOrd="13" destOrd="0" presId="urn:microsoft.com/office/officeart/2005/8/layout/radial6"/>
    <dgm:cxn modelId="{FA2D0A8F-F203-4222-BC17-1EDDDF45081C}" type="presParOf" srcId="{D4E9AF28-DF35-412B-86BB-ADA4242A6694}" destId="{DB0FAB50-D702-45DC-B729-D68E3B032A40}" srcOrd="14" destOrd="0" presId="urn:microsoft.com/office/officeart/2005/8/layout/radial6"/>
    <dgm:cxn modelId="{AB195F96-7BBB-4CDC-A8AE-F5B8D34F1359}" type="presParOf" srcId="{D4E9AF28-DF35-412B-86BB-ADA4242A6694}" destId="{F704379D-BFA3-41DC-B91B-07BFC9300A4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1B34-53D6-E740-AB68-ABDA52D38CED}">
      <dsp:nvSpPr>
        <dsp:cNvPr id="0" name=""/>
        <dsp:cNvSpPr/>
      </dsp:nvSpPr>
      <dsp:spPr>
        <a:xfrm>
          <a:off x="0" y="669635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7460F-48E7-6C43-8BB2-12325B55C5D7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100" kern="1200" dirty="0"/>
            <a:t>1.</a:t>
          </a:r>
          <a:r>
            <a:rPr lang="ko-KR" altLang="en-US" sz="4100" kern="1200" dirty="0"/>
            <a:t> </a:t>
          </a:r>
          <a:r>
            <a:rPr lang="ko-KR" altLang="en-US" sz="4100" kern="1200" dirty="0" smtClean="0"/>
            <a:t>연구일반</a:t>
          </a:r>
          <a:endParaRPr lang="ko-KR" altLang="en-US" sz="4100" kern="1200" dirty="0"/>
        </a:p>
      </dsp:txBody>
      <dsp:txXfrm>
        <a:off x="465483" y="89476"/>
        <a:ext cx="5571434" cy="1092154"/>
      </dsp:txXfrm>
    </dsp:sp>
    <dsp:sp modelId="{508C3B9E-38E5-C84B-96EE-433424A3E758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95E9F-8D9F-8B4F-961D-C9D277BB7DD3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100" kern="1200" dirty="0"/>
            <a:t>2.</a:t>
          </a:r>
          <a:r>
            <a:rPr lang="ko-KR" altLang="en-US" sz="4100" kern="1200" dirty="0"/>
            <a:t> 연구 </a:t>
          </a:r>
          <a:r>
            <a:rPr lang="ko-KR" altLang="en-US" sz="4100" kern="1200" dirty="0" smtClean="0"/>
            <a:t>진행 상황</a:t>
          </a:r>
          <a:endParaRPr lang="ko-KR" altLang="en-US" sz="4100" kern="1200" dirty="0"/>
        </a:p>
      </dsp:txBody>
      <dsp:txXfrm>
        <a:off x="465483" y="1949236"/>
        <a:ext cx="5571434" cy="1092154"/>
      </dsp:txXfrm>
    </dsp:sp>
    <dsp:sp modelId="{210C0A3F-2CEA-D44C-92D6-9D8BE551D148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F6607-0745-5A4D-B6EE-73810237661C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100" kern="1200" dirty="0"/>
            <a:t>3.</a:t>
          </a:r>
          <a:r>
            <a:rPr lang="ko-KR" altLang="en-US" sz="4100" kern="1200" dirty="0"/>
            <a:t> </a:t>
          </a:r>
          <a:r>
            <a:rPr lang="ko-KR" altLang="en-US" sz="4100" kern="1200" dirty="0" smtClean="0"/>
            <a:t>향후 계획</a:t>
          </a:r>
          <a:endParaRPr lang="ko-KR" altLang="en-US" sz="4100" kern="1200" dirty="0"/>
        </a:p>
      </dsp:txBody>
      <dsp:txXfrm>
        <a:off x="465483" y="3808996"/>
        <a:ext cx="5571434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4E44-6271-CB47-8AAB-18A08EA9BE6C}">
      <dsp:nvSpPr>
        <dsp:cNvPr id="0" name=""/>
        <dsp:cNvSpPr/>
      </dsp:nvSpPr>
      <dsp:spPr>
        <a:xfrm>
          <a:off x="4902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 주제선정</a:t>
          </a:r>
        </a:p>
      </dsp:txBody>
      <dsp:txXfrm>
        <a:off x="575690" y="2138545"/>
        <a:ext cx="1712365" cy="1141576"/>
      </dsp:txXfrm>
    </dsp:sp>
    <dsp:sp modelId="{67B2D154-06CC-F546-BB30-EA13BD11E88E}">
      <dsp:nvSpPr>
        <dsp:cNvPr id="0" name=""/>
        <dsp:cNvSpPr/>
      </dsp:nvSpPr>
      <dsp:spPr>
        <a:xfrm>
          <a:off x="2573449" y="2161856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자료수집</a:t>
          </a:r>
        </a:p>
      </dsp:txBody>
      <dsp:txXfrm>
        <a:off x="3144237" y="2161856"/>
        <a:ext cx="1712365" cy="1141576"/>
      </dsp:txXfrm>
    </dsp:sp>
    <dsp:sp modelId="{C136A174-72F8-6B42-AA18-FB6C925DEB38}">
      <dsp:nvSpPr>
        <dsp:cNvPr id="0" name=""/>
        <dsp:cNvSpPr/>
      </dsp:nvSpPr>
      <dsp:spPr>
        <a:xfrm>
          <a:off x="5141996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자료분석</a:t>
          </a:r>
        </a:p>
      </dsp:txBody>
      <dsp:txXfrm>
        <a:off x="5712784" y="2138545"/>
        <a:ext cx="1712365" cy="1141576"/>
      </dsp:txXfrm>
    </dsp:sp>
    <dsp:sp modelId="{077EAAFD-A299-0D4F-85E2-EC358AF243FB}">
      <dsp:nvSpPr>
        <dsp:cNvPr id="0" name=""/>
        <dsp:cNvSpPr/>
      </dsp:nvSpPr>
      <dsp:spPr>
        <a:xfrm>
          <a:off x="7710544" y="2138545"/>
          <a:ext cx="2853941" cy="114157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결과전달</a:t>
          </a:r>
          <a:endParaRPr lang="ko-KR" altLang="en-US" sz="2800" kern="1200" dirty="0"/>
        </a:p>
      </dsp:txBody>
      <dsp:txXfrm>
        <a:off x="8281332" y="2138545"/>
        <a:ext cx="1712365" cy="1141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73C0A-BE76-4242-9D07-398D8815D611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14040000"/>
            <a:gd name="adj2" fmla="val 1620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E0675F-0E53-4EF3-8031-9F43A4EBA765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11880000"/>
            <a:gd name="adj2" fmla="val 1404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7CCB5-1CCB-44E9-ABB5-75A7C23B088E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9720000"/>
            <a:gd name="adj2" fmla="val 1188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32B81-6E1A-46C5-8BBA-C2BD11F33943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7560000"/>
            <a:gd name="adj2" fmla="val 972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5AE8DA-621D-43A6-B2D5-AFE237D8CE42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5400000"/>
            <a:gd name="adj2" fmla="val 756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4379D-BFA3-41DC-B91B-07BFC9300A46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3240000"/>
            <a:gd name="adj2" fmla="val 540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C9B72-A9D1-41A3-9023-6BD27E6CDE55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1080000"/>
            <a:gd name="adj2" fmla="val 324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D70B3E-A77B-49E1-AB4A-DBEC79418897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20520000"/>
            <a:gd name="adj2" fmla="val 108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69792-D980-4C86-8294-1B104105F2A3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18360000"/>
            <a:gd name="adj2" fmla="val 2052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4F392-0C26-4A42-8848-60BD61789120}">
      <dsp:nvSpPr>
        <dsp:cNvPr id="0" name=""/>
        <dsp:cNvSpPr/>
      </dsp:nvSpPr>
      <dsp:spPr>
        <a:xfrm>
          <a:off x="795340" y="306046"/>
          <a:ext cx="3453203" cy="3453203"/>
        </a:xfrm>
        <a:prstGeom prst="blockArc">
          <a:avLst>
            <a:gd name="adj1" fmla="val 16200000"/>
            <a:gd name="adj2" fmla="val 18360000"/>
            <a:gd name="adj3" fmla="val 2731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BB0BE3-3F8D-4A7F-9356-99FEA5FABB0D}">
      <dsp:nvSpPr>
        <dsp:cNvPr id="0" name=""/>
        <dsp:cNvSpPr/>
      </dsp:nvSpPr>
      <dsp:spPr>
        <a:xfrm>
          <a:off x="1951095" y="1448117"/>
          <a:ext cx="1141692" cy="11690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NAVER</a:t>
          </a:r>
          <a:br>
            <a:rPr lang="en-US" altLang="ko-KR" sz="14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</a:br>
          <a:r>
            <a:rPr lang="ko-KR" altLang="en-US" sz="14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환경뉴스</a:t>
          </a:r>
          <a:endParaRPr lang="ko-KR" altLang="en-US" sz="14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2118292" y="1619322"/>
        <a:ext cx="807298" cy="826650"/>
      </dsp:txXfrm>
    </dsp:sp>
    <dsp:sp modelId="{255BF497-80BE-43C5-9644-F26F4AA26CFF}">
      <dsp:nvSpPr>
        <dsp:cNvPr id="0" name=""/>
        <dsp:cNvSpPr/>
      </dsp:nvSpPr>
      <dsp:spPr>
        <a:xfrm>
          <a:off x="2066510" y="-121238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폐기물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2199903" y="10855"/>
        <a:ext cx="644077" cy="637800"/>
      </dsp:txXfrm>
    </dsp:sp>
    <dsp:sp modelId="{B223995C-DFC0-4F11-A579-A5443D8AE191}">
      <dsp:nvSpPr>
        <dsp:cNvPr id="0" name=""/>
        <dsp:cNvSpPr/>
      </dsp:nvSpPr>
      <dsp:spPr>
        <a:xfrm>
          <a:off x="3067446" y="203985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환경 영향 평가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3200839" y="336078"/>
        <a:ext cx="644077" cy="637800"/>
      </dsp:txXfrm>
    </dsp:sp>
    <dsp:sp modelId="{E62E1CC5-1632-4A9A-918C-4FCF92C3FF84}">
      <dsp:nvSpPr>
        <dsp:cNvPr id="0" name=""/>
        <dsp:cNvSpPr/>
      </dsp:nvSpPr>
      <dsp:spPr>
        <a:xfrm>
          <a:off x="3686058" y="1055431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에너지 </a:t>
          </a:r>
          <a:endParaRPr lang="en-US" altLang="ko-KR" sz="1100" b="1" kern="1200" dirty="0" smtClean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자원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3819451" y="1187524"/>
        <a:ext cx="644077" cy="637800"/>
      </dsp:txXfrm>
    </dsp:sp>
    <dsp:sp modelId="{1F6742BD-A09C-4714-8DDB-3624C06D54D1}">
      <dsp:nvSpPr>
        <dsp:cNvPr id="0" name=""/>
        <dsp:cNvSpPr/>
      </dsp:nvSpPr>
      <dsp:spPr>
        <a:xfrm>
          <a:off x="3686058" y="2107878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유전자 변형</a:t>
          </a:r>
          <a:r>
            <a:rPr lang="en-US" altLang="ko-KR" sz="1100" b="1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  <a:r>
            <a:rPr lang="ko-KR" altLang="en-US" sz="1100" b="1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소음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3819451" y="2239971"/>
        <a:ext cx="644077" cy="637800"/>
      </dsp:txXfrm>
    </dsp:sp>
    <dsp:sp modelId="{67936CBD-1B91-4F40-BF82-44F0923CE662}">
      <dsp:nvSpPr>
        <dsp:cNvPr id="0" name=""/>
        <dsp:cNvSpPr/>
      </dsp:nvSpPr>
      <dsp:spPr>
        <a:xfrm>
          <a:off x="3067446" y="2959324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수질오염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3200839" y="3091417"/>
        <a:ext cx="644077" cy="637800"/>
      </dsp:txXfrm>
    </dsp:sp>
    <dsp:sp modelId="{B3E185FF-3484-47F2-9A99-F0E1B90E41C5}">
      <dsp:nvSpPr>
        <dsp:cNvPr id="0" name=""/>
        <dsp:cNvSpPr/>
      </dsp:nvSpPr>
      <dsp:spPr>
        <a:xfrm>
          <a:off x="2066510" y="3284548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해양</a:t>
          </a:r>
          <a:r>
            <a:rPr lang="en-US" altLang="ko-KR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풍력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2199903" y="3416641"/>
        <a:ext cx="644077" cy="637800"/>
      </dsp:txXfrm>
    </dsp:sp>
    <dsp:sp modelId="{9EF7B8A6-ED0E-44A1-845A-88CD07E62470}">
      <dsp:nvSpPr>
        <dsp:cNvPr id="0" name=""/>
        <dsp:cNvSpPr/>
      </dsp:nvSpPr>
      <dsp:spPr>
        <a:xfrm>
          <a:off x="1065574" y="2959324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보건</a:t>
          </a:r>
          <a:r>
            <a:rPr lang="en-US" altLang="ko-KR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데이터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1198967" y="3091417"/>
        <a:ext cx="644077" cy="637800"/>
      </dsp:txXfrm>
    </dsp:sp>
    <dsp:sp modelId="{65435B0E-3C84-4FAD-ADC5-FE4398417C95}">
      <dsp:nvSpPr>
        <dsp:cNvPr id="0" name=""/>
        <dsp:cNvSpPr/>
      </dsp:nvSpPr>
      <dsp:spPr>
        <a:xfrm>
          <a:off x="446962" y="2107878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대외 협력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580355" y="2239971"/>
        <a:ext cx="644077" cy="637800"/>
      </dsp:txXfrm>
    </dsp:sp>
    <dsp:sp modelId="{225C524C-8943-4420-99F4-BA73174C1B7B}">
      <dsp:nvSpPr>
        <dsp:cNvPr id="0" name=""/>
        <dsp:cNvSpPr/>
      </dsp:nvSpPr>
      <dsp:spPr>
        <a:xfrm>
          <a:off x="446962" y="1055431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물 환경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580355" y="1187524"/>
        <a:ext cx="644077" cy="637800"/>
      </dsp:txXfrm>
    </dsp:sp>
    <dsp:sp modelId="{B3898071-BB9C-42AC-80BB-7119E4EA69A3}">
      <dsp:nvSpPr>
        <dsp:cNvPr id="0" name=""/>
        <dsp:cNvSpPr/>
      </dsp:nvSpPr>
      <dsp:spPr>
        <a:xfrm>
          <a:off x="1065574" y="203985"/>
          <a:ext cx="910863" cy="90198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기후 변화</a:t>
          </a:r>
          <a:endParaRPr lang="ko-KR" altLang="en-US" sz="1100" b="1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1198967" y="336078"/>
        <a:ext cx="644077" cy="637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4379D-BFA3-41DC-B91B-07BFC9300A46}">
      <dsp:nvSpPr>
        <dsp:cNvPr id="0" name=""/>
        <dsp:cNvSpPr/>
      </dsp:nvSpPr>
      <dsp:spPr>
        <a:xfrm>
          <a:off x="746723" y="492941"/>
          <a:ext cx="3290582" cy="3290582"/>
        </a:xfrm>
        <a:prstGeom prst="blockArc">
          <a:avLst>
            <a:gd name="adj1" fmla="val 11880000"/>
            <a:gd name="adj2" fmla="val 162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C9B72-A9D1-41A3-9023-6BD27E6CDE55}">
      <dsp:nvSpPr>
        <dsp:cNvPr id="0" name=""/>
        <dsp:cNvSpPr/>
      </dsp:nvSpPr>
      <dsp:spPr>
        <a:xfrm>
          <a:off x="746723" y="492941"/>
          <a:ext cx="3290582" cy="3290582"/>
        </a:xfrm>
        <a:prstGeom prst="blockArc">
          <a:avLst>
            <a:gd name="adj1" fmla="val 7560000"/>
            <a:gd name="adj2" fmla="val 1188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D70B3E-A77B-49E1-AB4A-DBEC79418897}">
      <dsp:nvSpPr>
        <dsp:cNvPr id="0" name=""/>
        <dsp:cNvSpPr/>
      </dsp:nvSpPr>
      <dsp:spPr>
        <a:xfrm>
          <a:off x="746723" y="492941"/>
          <a:ext cx="3290582" cy="3290582"/>
        </a:xfrm>
        <a:prstGeom prst="blockArc">
          <a:avLst>
            <a:gd name="adj1" fmla="val 3240000"/>
            <a:gd name="adj2" fmla="val 756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69792-D980-4C86-8294-1B104105F2A3}">
      <dsp:nvSpPr>
        <dsp:cNvPr id="0" name=""/>
        <dsp:cNvSpPr/>
      </dsp:nvSpPr>
      <dsp:spPr>
        <a:xfrm>
          <a:off x="746723" y="492941"/>
          <a:ext cx="3290582" cy="3290582"/>
        </a:xfrm>
        <a:prstGeom prst="blockArc">
          <a:avLst>
            <a:gd name="adj1" fmla="val 20520000"/>
            <a:gd name="adj2" fmla="val 324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4F392-0C26-4A42-8848-60BD61789120}">
      <dsp:nvSpPr>
        <dsp:cNvPr id="0" name=""/>
        <dsp:cNvSpPr/>
      </dsp:nvSpPr>
      <dsp:spPr>
        <a:xfrm>
          <a:off x="746723" y="492941"/>
          <a:ext cx="3290582" cy="3290582"/>
        </a:xfrm>
        <a:prstGeom prst="blockArc">
          <a:avLst>
            <a:gd name="adj1" fmla="val 16200000"/>
            <a:gd name="adj2" fmla="val 2052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BB0BE3-3F8D-4A7F-9356-99FEA5FABB0D}">
      <dsp:nvSpPr>
        <dsp:cNvPr id="0" name=""/>
        <dsp:cNvSpPr/>
      </dsp:nvSpPr>
      <dsp:spPr>
        <a:xfrm>
          <a:off x="1781177" y="1538960"/>
          <a:ext cx="1221674" cy="119854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KEI</a:t>
          </a:r>
          <a:br>
            <a:rPr lang="en-US" altLang="ko-KR" sz="18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</a:br>
          <a:r>
            <a:rPr lang="ko-KR" altLang="en-US" sz="18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보고서</a:t>
          </a:r>
          <a:endParaRPr lang="ko-KR" altLang="en-US" sz="18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1960087" y="1714483"/>
        <a:ext cx="863854" cy="847499"/>
      </dsp:txXfrm>
    </dsp:sp>
    <dsp:sp modelId="{255BF497-80BE-43C5-9644-F26F4AA26CFF}">
      <dsp:nvSpPr>
        <dsp:cNvPr id="0" name=""/>
        <dsp:cNvSpPr/>
      </dsp:nvSpPr>
      <dsp:spPr>
        <a:xfrm>
          <a:off x="1862221" y="1293"/>
          <a:ext cx="1059587" cy="10595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에너지  자원</a:t>
          </a:r>
          <a:endParaRPr lang="ko-KR" altLang="en-US" sz="14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2017394" y="156466"/>
        <a:ext cx="749241" cy="749241"/>
      </dsp:txXfrm>
    </dsp:sp>
    <dsp:sp modelId="{B223995C-DFC0-4F11-A579-A5443D8AE191}">
      <dsp:nvSpPr>
        <dsp:cNvPr id="0" name=""/>
        <dsp:cNvSpPr/>
      </dsp:nvSpPr>
      <dsp:spPr>
        <a:xfrm>
          <a:off x="3390707" y="1111803"/>
          <a:ext cx="1059587" cy="10595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폐기물</a:t>
          </a:r>
          <a:endParaRPr lang="ko-KR" altLang="en-US" sz="14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3545880" y="1266976"/>
        <a:ext cx="749241" cy="749241"/>
      </dsp:txXfrm>
    </dsp:sp>
    <dsp:sp modelId="{E62E1CC5-1632-4A9A-918C-4FCF92C3FF84}">
      <dsp:nvSpPr>
        <dsp:cNvPr id="0" name=""/>
        <dsp:cNvSpPr/>
      </dsp:nvSpPr>
      <dsp:spPr>
        <a:xfrm>
          <a:off x="2806877" y="2908647"/>
          <a:ext cx="1059587" cy="10595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대외협력</a:t>
          </a:r>
          <a:endParaRPr lang="ko-KR" altLang="en-US" sz="14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2962050" y="3063820"/>
        <a:ext cx="749241" cy="749241"/>
      </dsp:txXfrm>
    </dsp:sp>
    <dsp:sp modelId="{1F6742BD-A09C-4714-8DDB-3624C06D54D1}">
      <dsp:nvSpPr>
        <dsp:cNvPr id="0" name=""/>
        <dsp:cNvSpPr/>
      </dsp:nvSpPr>
      <dsp:spPr>
        <a:xfrm>
          <a:off x="917564" y="2908647"/>
          <a:ext cx="1059587" cy="10595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err="1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물환경</a:t>
          </a:r>
          <a:r>
            <a:rPr lang="en-US" altLang="ko-KR" sz="14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,</a:t>
          </a:r>
          <a:r>
            <a:rPr lang="ko-KR" altLang="en-US" sz="14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 환경영향평가</a:t>
          </a:r>
          <a:endParaRPr lang="ko-KR" altLang="en-US" sz="14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1072737" y="3063820"/>
        <a:ext cx="749241" cy="749241"/>
      </dsp:txXfrm>
    </dsp:sp>
    <dsp:sp modelId="{67936CBD-1B91-4F40-BF82-44F0923CE662}">
      <dsp:nvSpPr>
        <dsp:cNvPr id="0" name=""/>
        <dsp:cNvSpPr/>
      </dsp:nvSpPr>
      <dsp:spPr>
        <a:xfrm>
          <a:off x="333734" y="1111803"/>
          <a:ext cx="1059587" cy="10595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dirty="0" smtClean="0">
              <a:latin typeface="돋움" panose="020B0600000101010101" pitchFamily="50" charset="-127"/>
              <a:ea typeface="돋움" panose="020B0600000101010101" pitchFamily="50" charset="-127"/>
              <a:cs typeface="+mn-cs"/>
            </a:rPr>
            <a:t>기후변화</a:t>
          </a:r>
          <a:endParaRPr lang="ko-KR" altLang="en-US" sz="1400" b="1" i="0" kern="1200" dirty="0">
            <a:latin typeface="돋움" panose="020B0600000101010101" pitchFamily="50" charset="-127"/>
            <a:ea typeface="돋움" panose="020B0600000101010101" pitchFamily="50" charset="-127"/>
            <a:cs typeface="+mn-cs"/>
          </a:endParaRPr>
        </a:p>
      </dsp:txBody>
      <dsp:txXfrm>
        <a:off x="488907" y="1266976"/>
        <a:ext cx="749241" cy="749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DA0A6E-4663-B348-AECB-A8F6C4E0942D}" type="datetimeFigureOut">
              <a:rPr kumimoji="1" lang="ko-KR" altLang="en-US" smtClean="0"/>
              <a:t>2017-06-28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C3E2458-1522-6045-95EE-2560C899E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68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70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2004</a:t>
            </a:r>
            <a:r>
              <a:rPr lang="ko-KR" altLang="en-US" dirty="0" smtClean="0"/>
              <a:t>년 이전 </a:t>
            </a:r>
            <a:r>
              <a:rPr lang="ko-KR" altLang="en-US" dirty="0" err="1" smtClean="0"/>
              <a:t>네이버뉴스</a:t>
            </a:r>
            <a:r>
              <a:rPr lang="ko-KR" altLang="en-US" dirty="0" smtClean="0"/>
              <a:t> 데이터는 미흡하고 부실해서 제외함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52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Tx/>
              <a:buChar char="-"/>
            </a:pPr>
            <a:r>
              <a:rPr lang="en-US" altLang="ko-KR" baseline="0" dirty="0" smtClean="0"/>
              <a:t>KEI </a:t>
            </a:r>
            <a:r>
              <a:rPr lang="ko-KR" altLang="en-US" baseline="0" dirty="0" smtClean="0"/>
              <a:t>보고서에서 추출한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 토픽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에너지자원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폐기물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대외협력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물환경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환경영향평가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기후변화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뉴스기사 토픽에 모두 속함</a:t>
            </a:r>
            <a:endParaRPr lang="en-US" altLang="ko-KR" baseline="0" dirty="0" smtClean="0"/>
          </a:p>
          <a:p>
            <a:pPr marL="185715" indent="-185715">
              <a:buFontTx/>
              <a:buChar char="-"/>
            </a:pPr>
            <a:r>
              <a:rPr lang="ko-KR" altLang="en-US" dirty="0" smtClean="0"/>
              <a:t>본 슬라이드는 </a:t>
            </a:r>
            <a:r>
              <a:rPr lang="en-US" altLang="ko-KR" dirty="0" smtClean="0"/>
              <a:t>KEI,</a:t>
            </a:r>
            <a:r>
              <a:rPr lang="en-US" altLang="ko-KR" baseline="0" dirty="0" smtClean="0"/>
              <a:t> NAVER </a:t>
            </a:r>
            <a:r>
              <a:rPr lang="ko-KR" altLang="en-US" baseline="0" dirty="0" smtClean="0"/>
              <a:t>각각 수집한 </a:t>
            </a:r>
            <a:r>
              <a:rPr lang="ko-KR" altLang="en-US" dirty="0" smtClean="0"/>
              <a:t>전체데이터를 바탕으로 </a:t>
            </a:r>
            <a:r>
              <a:rPr lang="en-US" altLang="ko-KR" dirty="0" smtClean="0"/>
              <a:t>LDA</a:t>
            </a:r>
            <a:r>
              <a:rPr lang="ko-KR" altLang="en-US" dirty="0" smtClean="0"/>
              <a:t>분석한 결과임</a:t>
            </a:r>
            <a:r>
              <a:rPr lang="en-US" altLang="ko-KR" dirty="0" smtClean="0"/>
              <a:t>.</a:t>
            </a:r>
          </a:p>
          <a:p>
            <a:pPr marL="185715" indent="-185715">
              <a:buFontTx/>
              <a:buChar char="-"/>
            </a:pPr>
            <a:r>
              <a:rPr lang="ko-KR" altLang="en-US" dirty="0" smtClean="0"/>
              <a:t>향후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키워드 연관성분석과 언어 네트워크분석을 활용해서 시기별로 나누어 분석할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294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Step 1~4</a:t>
            </a:r>
            <a:r>
              <a:rPr lang="ko-KR" altLang="en-US" dirty="0" smtClean="0"/>
              <a:t>의 내용을 통해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표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질병이 추출되었습니다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총 추출된 질병은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개 인데 </a:t>
            </a:r>
            <a:r>
              <a:rPr lang="en-US" altLang="ko-KR" dirty="0" smtClean="0"/>
              <a:t>A00-09, A15-16</a:t>
            </a:r>
            <a:r>
              <a:rPr lang="ko-KR" altLang="en-US" dirty="0" smtClean="0"/>
              <a:t>과 같이 그룹화되어지는 질병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한국질병표준사인분류 기준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그룹화하여 시계열 그래프를 그려 월이나 기온에 따라 질병이 증가하거나 감소하는 질병 중 케이스가 많은 질병인 장감염 질병을 분석 대상 질병으로</a:t>
            </a:r>
            <a:endParaRPr lang="en-US" altLang="ko-KR" dirty="0" smtClean="0"/>
          </a:p>
          <a:p>
            <a:r>
              <a:rPr lang="ko-KR" altLang="en-US" dirty="0" smtClean="0"/>
              <a:t>선정하였습니다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03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41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24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Gam </a:t>
            </a:r>
            <a:r>
              <a:rPr lang="ko-KR" altLang="en-US" dirty="0" smtClean="0"/>
              <a:t>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선형회귀 모형을 돌려 대기와 기온의 여러 변수 중 </a:t>
            </a:r>
            <a:r>
              <a:rPr lang="ko-KR" altLang="en-US" baseline="0" dirty="0" err="1" smtClean="0"/>
              <a:t>장감염</a:t>
            </a:r>
            <a:r>
              <a:rPr lang="ko-KR" altLang="en-US" baseline="0" dirty="0" smtClean="0"/>
              <a:t> 질환에 영향을 미치는 유의미한 변수를 추출하고자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분석결과가 적합한지에 대한 의문으로 보고서에는 작성하지 않았습니다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356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9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706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수집된 데이터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무슨 </a:t>
            </a:r>
            <a:r>
              <a:rPr lang="en-US" altLang="ko-KR" dirty="0" smtClean="0"/>
              <a:t>DB??)</a:t>
            </a:r>
            <a:r>
              <a:rPr lang="ko-KR" altLang="en-US" dirty="0" smtClean="0"/>
              <a:t>는 수집모델을 구현하고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등 플랫폼화로 변경했습니다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내용은 아래와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결국 연구자의 활용도를 높이기 위해서는 </a:t>
            </a:r>
            <a:endParaRPr lang="en-US" altLang="ko-KR" dirty="0" smtClean="0"/>
          </a:p>
          <a:p>
            <a:r>
              <a:rPr lang="en-US" altLang="ko-KR" dirty="0" smtClean="0"/>
              <a:t>  1) </a:t>
            </a:r>
            <a:r>
              <a:rPr lang="ko-KR" altLang="en-US" dirty="0" smtClean="0"/>
              <a:t>수집단계의 데이터를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넣고 연동방법을 제시하는 것이</a:t>
            </a:r>
            <a:r>
              <a:rPr lang="ko-KR" altLang="en-US" baseline="0" dirty="0" smtClean="0"/>
              <a:t> 가장 편하다고 판단되는데</a:t>
            </a:r>
            <a:endParaRPr lang="en-US" altLang="ko-KR" baseline="0" dirty="0" smtClean="0"/>
          </a:p>
          <a:p>
            <a:r>
              <a:rPr lang="en-US" altLang="ko-KR" baseline="0" dirty="0" smtClean="0"/>
              <a:t>  (</a:t>
            </a:r>
            <a:r>
              <a:rPr lang="ko-KR" altLang="en-US" baseline="0" dirty="0" smtClean="0"/>
              <a:t>물론 이 부분은 설문조사에 반영하여 좀더 편한 방법으로 제시 해야 하겠지만 현재까지의 판단입니다</a:t>
            </a:r>
            <a:r>
              <a:rPr lang="en-US" altLang="ko-KR" baseline="0" dirty="0" smtClean="0"/>
              <a:t>.)</a:t>
            </a:r>
          </a:p>
          <a:p>
            <a:r>
              <a:rPr lang="en-US" altLang="ko-KR" dirty="0" smtClean="0"/>
              <a:t>  2)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데이터의 속성에 따라 </a:t>
            </a:r>
            <a:r>
              <a:rPr lang="en-US" altLang="ko-KR" baseline="0" dirty="0" smtClean="0"/>
              <a:t>RDBMS(</a:t>
            </a:r>
            <a:r>
              <a:rPr lang="ko-KR" altLang="en-US" baseline="0" dirty="0" smtClean="0"/>
              <a:t>일반적인 오라클</a:t>
            </a:r>
            <a:r>
              <a:rPr lang="en-US" altLang="ko-KR" baseline="0" dirty="0" smtClean="0"/>
              <a:t>;</a:t>
            </a:r>
            <a:r>
              <a:rPr lang="ko-KR" altLang="en-US" baseline="0" dirty="0" smtClean="0"/>
              <a:t>스터디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이하 구축될 플랫폼에 사용할 </a:t>
            </a:r>
            <a:r>
              <a:rPr lang="en-US" altLang="ko-KR" baseline="0" dirty="0" smtClean="0"/>
              <a:t>PostgreSQL, </a:t>
            </a:r>
            <a:r>
              <a:rPr lang="en-US" altLang="ko-KR" baseline="0" dirty="0" err="1" smtClean="0"/>
              <a:t>MariaDB</a:t>
            </a:r>
            <a:r>
              <a:rPr lang="en-US" altLang="ko-KR" baseline="0" dirty="0" smtClean="0"/>
              <a:t>, MySQL </a:t>
            </a:r>
            <a:r>
              <a:rPr lang="ko-KR" altLang="en-US" baseline="0" dirty="0" smtClean="0"/>
              <a:t>등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나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NoSQL(</a:t>
            </a:r>
            <a:r>
              <a:rPr lang="en-US" altLang="ko-KR" baseline="0" dirty="0" err="1" smtClean="0"/>
              <a:t>Redis</a:t>
            </a:r>
            <a:r>
              <a:rPr lang="en-US" altLang="ko-KR" baseline="0" dirty="0" smtClean="0"/>
              <a:t>, MongoDB </a:t>
            </a:r>
            <a:r>
              <a:rPr lang="ko-KR" altLang="en-US" baseline="0" dirty="0" smtClean="0"/>
              <a:t>등 실시간 다량의 데이터 처리에 유리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위에 적지는 않았지만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가져진 데이터를 우리가 추출하는 것이 법적으로 문제가 없는 것인지에 대한 판단이 되지 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DDoS</a:t>
            </a:r>
            <a:r>
              <a:rPr lang="ko-KR" altLang="en-US" baseline="0" dirty="0" smtClean="0"/>
              <a:t>와 같이 인식되지 않도록 조치하는 방법도 개발이 필요합니다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단순히 속도만으로는 안 되고 용량과 헤더 분석 등 기술적인 부분에 대한 고려도 필요함</a:t>
            </a:r>
            <a:r>
              <a:rPr lang="en-US" altLang="ko-KR" baseline="0" dirty="0" smtClean="0"/>
              <a:t>)</a:t>
            </a:r>
            <a:endParaRPr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68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88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9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5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865AD-93FB-4E63-8243-2B25558D08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Tx/>
              <a:buChar char="-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중간보고까지 진행사항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+mn-ea"/>
              </a:rPr>
            </a:b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1. KEI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연구동향 분석 수행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+mn-ea"/>
              </a:rPr>
            </a:b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2. </a:t>
            </a:r>
            <a:r>
              <a:rPr lang="ko-KR" altLang="en-US" sz="1300" dirty="0" err="1">
                <a:solidFill>
                  <a:prstClr val="black"/>
                </a:solidFill>
                <a:latin typeface="+mn-ea"/>
              </a:rPr>
              <a:t>네이버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 환경 뉴스기사 </a:t>
            </a:r>
            <a:r>
              <a:rPr lang="ko-KR" altLang="en-US" sz="1300" dirty="0" err="1">
                <a:solidFill>
                  <a:prstClr val="black"/>
                </a:solidFill>
                <a:latin typeface="+mn-ea"/>
              </a:rPr>
              <a:t>크롤링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약 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19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만개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+mn-ea"/>
              </a:rPr>
            </a:b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3. KEI, </a:t>
            </a:r>
            <a:r>
              <a:rPr lang="ko-KR" altLang="en-US" sz="1300" dirty="0" err="1">
                <a:solidFill>
                  <a:prstClr val="black"/>
                </a:solidFill>
                <a:latin typeface="+mn-ea"/>
              </a:rPr>
              <a:t>네이버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 전체 데이터 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LDA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비교 분석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  <a:p>
            <a:pPr marL="185715" indent="-185715">
              <a:buFontTx/>
              <a:buChar char="-"/>
            </a:pP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최종보고 발표 예정 </a:t>
            </a: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+mn-ea"/>
              </a:rPr>
            </a:br>
            <a:r>
              <a:rPr lang="en-US" altLang="ko-KR" sz="1300" dirty="0">
                <a:solidFill>
                  <a:prstClr val="black"/>
                </a:solidFill>
                <a:latin typeface="+mn-ea"/>
              </a:rPr>
              <a:t>1. </a:t>
            </a:r>
            <a:r>
              <a:rPr lang="ko-KR" altLang="en-US" sz="1300" dirty="0">
                <a:solidFill>
                  <a:prstClr val="black"/>
                </a:solidFill>
                <a:latin typeface="+mn-ea"/>
              </a:rPr>
              <a:t>연구공급 동향과 연구수요 동향 비교 분석</a:t>
            </a:r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3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56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 defTabSz="990478">
              <a:buFont typeface="Arial" charset="0"/>
              <a:buChar char="•"/>
              <a:defRPr/>
            </a:pP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시기별 분석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- 1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(1993~ 2002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: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전반적으로 </a:t>
            </a:r>
            <a:r>
              <a:rPr lang="ko-KR" altLang="en-US" sz="13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토픽별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연구추세가 비슷함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- 2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(2003~ 2007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: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관련 연구가 활발하게 진행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에너지자원 관련 연구는 감소하는 추세를 보임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- 3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(2008~ 2012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: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 환경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환경영향평가 연구가 급증함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- 4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(2013~ 2016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: 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폐기물 관련 연구가 활발하게 진행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2015</a:t>
            </a:r>
            <a:r>
              <a:rPr lang="ko-KR" altLang="en-US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년을 기점으로 연구의 양이 전반적으로 적어짐</a:t>
            </a:r>
            <a:r>
              <a:rPr lang="en-US" altLang="ko-KR" sz="13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06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400" dirty="0"/>
              <a:t>KEI </a:t>
            </a:r>
            <a:r>
              <a:rPr lang="ko-KR" altLang="en-US" sz="400" dirty="0"/>
              <a:t>연구보고서 시기별 키워드 연관성 및 네트워크 분석 결과</a:t>
            </a:r>
            <a:endParaRPr lang="en-US" altLang="ko-KR" sz="400" dirty="0"/>
          </a:p>
          <a:p>
            <a:pPr marL="185715" indent="-185715">
              <a:buFont typeface="Arial" charset="0"/>
              <a:buChar char="•"/>
            </a:pP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키워드 네트워크 분석 결과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원의 크기 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4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언급량이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높을수록 크다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b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원의 색깔 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4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매개중심성이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높을수록 진하다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.(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하얀색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노란색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주황색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빨간색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85715" indent="-185715">
              <a:buFont typeface="Arial" charset="0"/>
              <a:buChar char="•"/>
            </a:pPr>
            <a:r>
              <a:rPr lang="ko-KR" altLang="en-US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키워드 네트워크 분석 결과</a:t>
            </a:r>
            <a: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지지도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6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supprot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= P(X∩Y)</a:t>
            </a:r>
            <a:b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신뢰도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(confidence) = P(X∩Y) / P(X)</a:t>
            </a:r>
            <a:b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향상도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(lift) = P(X∩Y) / P(X) * P(Y)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=&gt; lift=1(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독립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lift&lt;1(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음의 연관성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lift&gt;1(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양의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연관성</a:t>
            </a:r>
            <a:r>
              <a:rPr lang="en-US" altLang="ko-KR" sz="6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endParaRPr lang="ko-KR" altLang="en-US" sz="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E2458-1522-6045-95EE-2560C899E8D2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03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CC83-8337-064F-BF5A-B6A8CA99F0B6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2538-4CCC-F147-866B-6B40C4159E20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8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50E0-B466-6D4E-8840-82DB1731899F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B1914-A1F0-9A42-8B11-379DF8599A22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12567"/>
          </a:xfrm>
        </p:spPr>
        <p:txBody>
          <a:bodyPr wrap="square" tIns="72000" bIns="72000">
            <a:normAutofit/>
          </a:bodyPr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15BD0-210D-2942-A031-ED43D92BF2D1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ED5F-D75F-994B-8D08-9BD13B37D236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5A283-1DF9-964A-899A-A0640AB30649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CCF3-6E8D-C147-B775-5FDFC16B76CD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EA3C-B9F4-8F42-A34B-06B59E47A5C8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BF3A-F522-E840-8B2F-0097F4E55F52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124BD-250D-0244-AD2D-CFB3353CC0B4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342D-CE56-AC41-ACB4-F1332A63EEAA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CCE2-6AFF-6E47-BF58-32B352E8A900}" type="datetime1">
              <a:rPr lang="ko-KR" altLang="en-US" smtClean="0"/>
              <a:t>2017-06-28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9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keibigdata.github.io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5400" dirty="0"/>
              <a:t>환경 빅데이터 분석 및 </a:t>
            </a:r>
            <a:r>
              <a:rPr kumimoji="1" lang="en-US" altLang="ko-KR" sz="5400" dirty="0"/>
              <a:t/>
            </a:r>
            <a:br>
              <a:rPr kumimoji="1" lang="en-US" altLang="ko-KR" sz="5400" dirty="0"/>
            </a:br>
            <a:r>
              <a:rPr kumimoji="1" lang="ko-KR" altLang="en-US" sz="5400" dirty="0"/>
              <a:t>서비스 개발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/>
              <a:t>중간자문회의 </a:t>
            </a:r>
            <a:r>
              <a:rPr kumimoji="1" lang="en-US" altLang="ko-KR" dirty="0" smtClean="0"/>
              <a:t>(2017.6.29)</a:t>
            </a:r>
          </a:p>
          <a:p>
            <a:r>
              <a:rPr kumimoji="1" lang="ko-KR" altLang="en-US" dirty="0" smtClean="0"/>
              <a:t>한국환경정책∙평가연구원</a:t>
            </a:r>
            <a:endParaRPr kumimoji="1" lang="en-US" altLang="ko-KR" dirty="0" smtClean="0"/>
          </a:p>
          <a:p>
            <a:r>
              <a:rPr kumimoji="1" lang="ko-KR" altLang="en-US" dirty="0" smtClean="0"/>
              <a:t>강 성 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착수자문회의 자문의견 반영결과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673185"/>
              </p:ext>
            </p:extLst>
          </p:nvPr>
        </p:nvGraphicFramePr>
        <p:xfrm>
          <a:off x="622300" y="1426842"/>
          <a:ext cx="10985500" cy="49684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8455"/>
                <a:gridCol w="5470847"/>
                <a:gridCol w="4706198"/>
              </a:tblGrid>
              <a:tr h="2083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위 원</a:t>
                      </a:r>
                      <a:endParaRPr lang="ko-KR" altLang="en-US" sz="10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제 안 내 용</a:t>
                      </a:r>
                      <a:endParaRPr lang="ko-KR" altLang="en-US" sz="10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반 영 내 용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ko-KR" altLang="en-US" sz="1000">
                          <a:effectLst/>
                        </a:rPr>
                        <a:t>미반영시 사유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  <a:endParaRPr lang="en-US" altLang="ko-KR" sz="100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</a:tr>
              <a:tr h="14581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명수정</a:t>
                      </a:r>
                    </a:p>
                    <a:p>
                      <a:pPr algn="ctr"/>
                      <a:endParaRPr lang="en-US" altLang="ko-KR" sz="10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Platform </a:t>
                      </a:r>
                      <a:r>
                        <a:rPr lang="ko-KR" altLang="en-US" sz="1200" dirty="0">
                          <a:effectLst/>
                        </a:rPr>
                        <a:t>구성 시 내부사용자의 의견을 반영할 수 있도록 해야 함</a:t>
                      </a:r>
                    </a:p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빅데이터의 한계와 현실적 기대치를 반영할 수 있는 에세이 </a:t>
                      </a:r>
                      <a:r>
                        <a:rPr lang="ko-KR" altLang="en-US" sz="1200" dirty="0" smtClean="0">
                          <a:effectLst/>
                        </a:rPr>
                        <a:t>결과물이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ko-KR" altLang="en-US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>
                          <a:effectLst/>
                        </a:rPr>
                        <a:t>나왔으면 함</a:t>
                      </a:r>
                    </a:p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활용의 성공사례 외에도 실패사례도 공유되었으면 함</a:t>
                      </a:r>
                    </a:p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법</a:t>
                      </a:r>
                      <a:r>
                        <a:rPr lang="en-US" altLang="ko-KR" sz="1200" dirty="0">
                          <a:effectLst/>
                        </a:rPr>
                        <a:t>․</a:t>
                      </a:r>
                      <a:r>
                        <a:rPr lang="ko-KR" altLang="en-US" sz="1200" dirty="0">
                          <a:effectLst/>
                        </a:rPr>
                        <a:t>제도적인 어려움을 개선하기 위한 제안이 있었으면 함</a:t>
                      </a:r>
                    </a:p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다차년도 연구인만큼 연구범위에 대한 로드맵이 있었으면 </a:t>
                      </a:r>
                      <a:r>
                        <a:rPr lang="ko-KR" altLang="en-US" sz="1200" dirty="0" smtClean="0">
                          <a:effectLst/>
                        </a:rPr>
                        <a:t>함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- </a:t>
                      </a:r>
                      <a:r>
                        <a:rPr lang="ko-KR" altLang="en-US" sz="1200" dirty="0">
                          <a:effectLst/>
                        </a:rPr>
                        <a:t>사례 분석에 있어 분야별 전문가 의견이나 자문이 필요하므로 평상시에도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의견을 </a:t>
                      </a:r>
                      <a:r>
                        <a:rPr lang="ko-KR" altLang="en-US" sz="1200" dirty="0">
                          <a:effectLst/>
                        </a:rPr>
                        <a:t>듣고 도움을 받는 것이 좋을 듯함</a:t>
                      </a:r>
                      <a:endParaRPr lang="ko-KR" altLang="en-US" sz="1200" dirty="0">
                        <a:effectLst/>
                        <a:latin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내부 </a:t>
                      </a:r>
                      <a:r>
                        <a:rPr lang="ko-KR" altLang="en-US" sz="1200" dirty="0">
                          <a:effectLst/>
                        </a:rPr>
                        <a:t>사용자 대상 설문조사를 연구 내용에 추가하는 방향을 </a:t>
                      </a:r>
                      <a:r>
                        <a:rPr lang="ko-KR" altLang="en-US" sz="1200" dirty="0" smtClean="0">
                          <a:effectLst/>
                        </a:rPr>
                        <a:t>검토</a:t>
                      </a:r>
                      <a:endParaRPr lang="ko-KR" altLang="en-US" sz="1200" dirty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연구 시행 결과를 가감없이 전달하는 방향으로 보고서 </a:t>
                      </a:r>
                      <a:r>
                        <a:rPr lang="ko-KR" altLang="en-US" sz="1200" dirty="0" smtClean="0">
                          <a:effectLst/>
                        </a:rPr>
                        <a:t>서술</a:t>
                      </a:r>
                      <a:endParaRPr lang="ko-KR" altLang="en-US" sz="1200" dirty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상동</a:t>
                      </a:r>
                      <a:endParaRPr lang="ko-KR" altLang="en-US" sz="1200" dirty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보고서 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부에 </a:t>
                      </a:r>
                      <a:r>
                        <a:rPr lang="ko-KR" altLang="en-US" sz="1200" dirty="0" smtClean="0">
                          <a:effectLst/>
                        </a:rPr>
                        <a:t>반영</a:t>
                      </a:r>
                      <a:endParaRPr lang="ko-KR" altLang="en-US" sz="1200" dirty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연차계획 보완하겠음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매월 성과 공유 결과를 온라인으로 공유할 예정</a:t>
                      </a:r>
                      <a:endParaRPr lang="ko-KR" altLang="en-US" sz="1200" dirty="0">
                        <a:effectLst/>
                        <a:latin typeface="Helvetica" charset="0"/>
                      </a:endParaRPr>
                    </a:p>
                  </a:txBody>
                  <a:tcPr/>
                </a:tc>
              </a:tr>
              <a:tr h="12498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배현주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- </a:t>
                      </a:r>
                      <a:r>
                        <a:rPr lang="ko-KR" altLang="en-US" sz="1200" dirty="0">
                          <a:effectLst/>
                        </a:rPr>
                        <a:t>필요한 자료와 형태에 대한 수요조사 </a:t>
                      </a:r>
                      <a:r>
                        <a:rPr lang="ko-KR" altLang="en-US" sz="1200" dirty="0" smtClean="0">
                          <a:effectLst/>
                        </a:rPr>
                        <a:t>필요</a:t>
                      </a:r>
                      <a:r>
                        <a:rPr lang="ko-KR" altLang="en-US" sz="1200" dirty="0">
                          <a:effectLst/>
                        </a:rPr>
                        <a:t> 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- </a:t>
                      </a:r>
                      <a:r>
                        <a:rPr lang="ko-KR" altLang="en-US" sz="1200" dirty="0">
                          <a:effectLst/>
                        </a:rPr>
                        <a:t>기후변화와 전염병에 대한 연구가 기상청과 질병관리본부에서 진행되고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있으니 </a:t>
                      </a:r>
                      <a:r>
                        <a:rPr lang="ko-KR" altLang="en-US" sz="1200" dirty="0">
                          <a:effectLst/>
                        </a:rPr>
                        <a:t>패턴 분석에 방점을 두어 차별화하는 것이 </a:t>
                      </a:r>
                      <a:r>
                        <a:rPr lang="ko-KR" altLang="en-US" sz="1200" dirty="0" smtClean="0">
                          <a:effectLst/>
                        </a:rPr>
                        <a:t>필요</a:t>
                      </a:r>
                      <a:endParaRPr lang="ko-KR" altLang="en-US" sz="1200" dirty="0">
                        <a:effectLst/>
                      </a:endParaRPr>
                    </a:p>
                    <a:p>
                      <a:pPr algn="just" latinLnBrk="0"/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미세먼지는 측정소의 특성에 따라서 변동성이 크게 달라지는 특징이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있으니 </a:t>
                      </a:r>
                      <a:r>
                        <a:rPr lang="ko-KR" altLang="en-US" sz="1200" dirty="0">
                          <a:effectLst/>
                        </a:rPr>
                        <a:t>연구에 이러한 특성을 반영하는 것이 필요함</a:t>
                      </a:r>
                    </a:p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연구내용이 방대하므로 선택과 집중을 하는 것이 바람직함</a:t>
                      </a:r>
                      <a:endParaRPr lang="ko-KR" altLang="en-US" sz="1200" dirty="0">
                        <a:effectLst/>
                        <a:latin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내부사용자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대상 설문조사를 연구 내용에 추가하는 방향을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검토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기후변화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전염병 패턴 분석 과제에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반영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buFontTx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측정소의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특성을 사람이 분류하는 것보다 딥러닝 기법을 통해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buFontTx/>
                        <a:buNone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데이터의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(feature)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자동적으로 탐지할 수 있도록 하는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buFontTx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것이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좋을 수도 있음</a:t>
                      </a:r>
                    </a:p>
                    <a:p>
                      <a:pPr algn="just" latinLnBrk="0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 기반 환경오염 예측 과제를 중심으로 진행</a:t>
                      </a:r>
                    </a:p>
                  </a:txBody>
                  <a:tcPr/>
                </a:tc>
              </a:tr>
              <a:tr h="18747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effectLst/>
                        </a:rPr>
                        <a:t>이명진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effectLst/>
                        </a:rPr>
                        <a:t>- Risk </a:t>
                      </a:r>
                      <a:r>
                        <a:rPr lang="ko-KR" altLang="en-US" sz="1200" dirty="0">
                          <a:effectLst/>
                        </a:rPr>
                        <a:t>관리가 필요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텍스트마이닝의 경우 영어에는 잘 작동하지만 한글을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처리하는 </a:t>
                      </a:r>
                      <a:r>
                        <a:rPr lang="ko-KR" altLang="en-US" sz="1200" dirty="0">
                          <a:effectLst/>
                        </a:rPr>
                        <a:t>데에는 문제가 있을 수 </a:t>
                      </a:r>
                      <a:r>
                        <a:rPr lang="ko-KR" altLang="en-US" sz="1200" dirty="0" smtClean="0">
                          <a:effectLst/>
                        </a:rPr>
                        <a:t>있음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- Random </a:t>
                      </a:r>
                      <a:r>
                        <a:rPr lang="en-US" altLang="ko-KR" sz="1200" dirty="0">
                          <a:effectLst/>
                        </a:rPr>
                        <a:t>forest</a:t>
                      </a:r>
                      <a:r>
                        <a:rPr lang="ko-KR" altLang="en-US" sz="1200" dirty="0">
                          <a:effectLst/>
                        </a:rPr>
                        <a:t>를 적용함에 있어 </a:t>
                      </a:r>
                      <a:r>
                        <a:rPr lang="en-US" altLang="ko-KR" sz="1200" dirty="0">
                          <a:effectLst/>
                        </a:rPr>
                        <a:t>Bagging, Pruning, Bootstrapping </a:t>
                      </a:r>
                      <a:r>
                        <a:rPr lang="ko-KR" altLang="en-US" sz="1200" dirty="0">
                          <a:effectLst/>
                        </a:rPr>
                        <a:t>등 중간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 </a:t>
                      </a:r>
                      <a:r>
                        <a:rPr lang="ko-KR" altLang="en-US" sz="1200" dirty="0" smtClean="0">
                          <a:effectLst/>
                        </a:rPr>
                        <a:t>단계에 </a:t>
                      </a:r>
                      <a:r>
                        <a:rPr lang="ko-KR" altLang="en-US" sz="1200" dirty="0">
                          <a:effectLst/>
                        </a:rPr>
                        <a:t>거쳐야 할 작업들이 </a:t>
                      </a:r>
                      <a:r>
                        <a:rPr lang="ko-KR" altLang="en-US" sz="1200" dirty="0" smtClean="0">
                          <a:effectLst/>
                        </a:rPr>
                        <a:t>존재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baseline="0" dirty="0" smtClean="0">
                          <a:effectLst/>
                        </a:rPr>
                        <a:t> -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>
                          <a:effectLst/>
                        </a:rPr>
                        <a:t>Dependent Variable</a:t>
                      </a:r>
                      <a:r>
                        <a:rPr lang="ko-KR" altLang="en-US" sz="1200" dirty="0">
                          <a:effectLst/>
                        </a:rPr>
                        <a:t>이 명확한 분류가 되어 있을 경우에 분석이 용이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- </a:t>
                      </a:r>
                      <a:r>
                        <a:rPr lang="ko-KR" altLang="en-US" sz="1200" dirty="0">
                          <a:effectLst/>
                        </a:rPr>
                        <a:t>연구진 강화 </a:t>
                      </a:r>
                      <a:r>
                        <a:rPr lang="ko-KR" altLang="en-US" sz="1200" dirty="0" smtClean="0">
                          <a:effectLst/>
                        </a:rPr>
                        <a:t>필요</a:t>
                      </a:r>
                      <a:endParaRPr lang="en-US" altLang="ko-KR" sz="1200" dirty="0" smtClean="0">
                        <a:effectLst/>
                        <a:latin typeface="Helvetica" charset="0"/>
                      </a:endParaRPr>
                    </a:p>
                    <a:p>
                      <a:pPr algn="just" latinLnBrk="0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논문 등 학술 기여에 대한 내용 추가가 필요함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최근 </a:t>
                      </a:r>
                      <a:r>
                        <a:rPr lang="ko-KR" altLang="en-US" sz="1200" dirty="0">
                          <a:effectLst/>
                        </a:rPr>
                        <a:t>한글처리기법 발달 성과 </a:t>
                      </a:r>
                      <a:r>
                        <a:rPr lang="en-US" altLang="ko-KR" sz="1200" dirty="0">
                          <a:effectLst/>
                        </a:rPr>
                        <a:t>(R</a:t>
                      </a:r>
                      <a:r>
                        <a:rPr lang="ko-KR" altLang="en-US" sz="1200" dirty="0">
                          <a:effectLst/>
                        </a:rPr>
                        <a:t>의 </a:t>
                      </a:r>
                      <a:r>
                        <a:rPr lang="en-US" altLang="ko-KR" sz="1200" dirty="0">
                          <a:effectLst/>
                        </a:rPr>
                        <a:t>KONLP package, Python</a:t>
                      </a:r>
                      <a:r>
                        <a:rPr lang="ko-KR" altLang="en-US" sz="1200" dirty="0">
                          <a:effectLst/>
                        </a:rPr>
                        <a:t>의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</a:t>
                      </a:r>
                      <a:r>
                        <a:rPr lang="en-US" altLang="ko-KR" sz="1200" dirty="0" err="1" smtClean="0">
                          <a:effectLst/>
                        </a:rPr>
                        <a:t>KONLPy</a:t>
                      </a:r>
                      <a:r>
                        <a:rPr lang="en-US" altLang="ko-KR" sz="1200" dirty="0" smtClean="0">
                          <a:effectLst/>
                        </a:rPr>
                        <a:t> </a:t>
                      </a:r>
                      <a:r>
                        <a:rPr lang="en-US" altLang="ko-KR" sz="1200" dirty="0">
                          <a:effectLst/>
                        </a:rPr>
                        <a:t>package)</a:t>
                      </a:r>
                      <a:r>
                        <a:rPr lang="ko-KR" altLang="en-US" sz="1200" dirty="0">
                          <a:effectLst/>
                        </a:rPr>
                        <a:t>를 적극적으로 수용하겠음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미세먼지 </a:t>
                      </a:r>
                      <a:r>
                        <a:rPr lang="ko-KR" altLang="en-US" sz="1200" dirty="0">
                          <a:effectLst/>
                        </a:rPr>
                        <a:t>원인분석 과제 진행 시 필요한 중간과정에 대한 결과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ko-KR" altLang="en-US" sz="1200" dirty="0" smtClean="0">
                          <a:effectLst/>
                        </a:rPr>
                        <a:t>  수록</a:t>
                      </a:r>
                      <a:r>
                        <a:rPr lang="ko-KR" altLang="en-US" sz="1200" dirty="0">
                          <a:effectLst/>
                        </a:rPr>
                        <a:t> 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미세먼지과제는 </a:t>
                      </a:r>
                      <a:r>
                        <a:rPr lang="ko-KR" altLang="en-US" sz="1200" dirty="0">
                          <a:effectLst/>
                        </a:rPr>
                        <a:t>오염도를 종속변수로 활용할 예정이며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ko-KR" altLang="en-US" sz="1200" dirty="0" smtClean="0">
                          <a:effectLst/>
                        </a:rPr>
                        <a:t>  기후변화</a:t>
                      </a:r>
                      <a:r>
                        <a:rPr lang="en-US" altLang="ko-KR" sz="1200" dirty="0">
                          <a:effectLst/>
                        </a:rPr>
                        <a:t>-</a:t>
                      </a:r>
                      <a:r>
                        <a:rPr lang="ko-KR" altLang="en-US" sz="1200" dirty="0">
                          <a:effectLst/>
                        </a:rPr>
                        <a:t>전염병 패턴 분석 과제는 </a:t>
                      </a:r>
                      <a:r>
                        <a:rPr lang="en-US" altLang="ko-KR" sz="1200" dirty="0">
                          <a:effectLst/>
                        </a:rPr>
                        <a:t>5</a:t>
                      </a:r>
                      <a:r>
                        <a:rPr lang="ko-KR" altLang="en-US" sz="1200" dirty="0">
                          <a:effectLst/>
                        </a:rPr>
                        <a:t>개 전염병과 관련된 지표를 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</a:t>
                      </a:r>
                      <a:r>
                        <a:rPr lang="ko-KR" altLang="en-US" sz="1200" dirty="0" smtClean="0">
                          <a:effectLst/>
                        </a:rPr>
                        <a:t>활용할 </a:t>
                      </a:r>
                      <a:r>
                        <a:rPr lang="ko-KR" altLang="en-US" sz="1200" dirty="0">
                          <a:effectLst/>
                        </a:rPr>
                        <a:t>예정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프로포절 세미나를 통해서 확정하도록 하겠음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부연구위원급 이상 채용작업 진행 중</a:t>
                      </a: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성과에 </a:t>
                      </a:r>
                      <a:r>
                        <a:rPr lang="ko-KR" altLang="en-US" sz="1200" dirty="0">
                          <a:effectLst/>
                        </a:rPr>
                        <a:t>따라 논문 발신이 가능한 내용은 논문으로 발전시킬 </a:t>
                      </a:r>
                      <a:r>
                        <a:rPr lang="ko-KR" altLang="en-US" sz="1200" dirty="0" smtClean="0">
                          <a:effectLst/>
                        </a:rPr>
                        <a:t>계획</a:t>
                      </a:r>
                      <a:endParaRPr lang="en-US" altLang="ko-KR" sz="1200" dirty="0" smtClean="0">
                        <a:effectLst/>
                      </a:endParaRPr>
                    </a:p>
                    <a:p>
                      <a:pPr algn="just" latinLnBrk="0"/>
                      <a:r>
                        <a:rPr lang="en-US" altLang="ko-KR" sz="1200" dirty="0" smtClean="0">
                          <a:effectLst/>
                        </a:rPr>
                        <a:t>  (</a:t>
                      </a:r>
                      <a:r>
                        <a:rPr lang="ko-KR" altLang="en-US" sz="1200" dirty="0">
                          <a:effectLst/>
                        </a:rPr>
                        <a:t>위험부담이 높은 </a:t>
                      </a:r>
                      <a:r>
                        <a:rPr lang="ko-KR" altLang="en-US" sz="1200" dirty="0" smtClean="0">
                          <a:effectLst/>
                        </a:rPr>
                        <a:t>과제이므로 구체적</a:t>
                      </a:r>
                      <a:r>
                        <a:rPr lang="ko-KR" altLang="en-US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성과지표는 명시</a:t>
                      </a:r>
                      <a:r>
                        <a:rPr lang="ko-KR" altLang="en-US" sz="1200" baseline="0" dirty="0" smtClean="0">
                          <a:effectLst/>
                        </a:rPr>
                        <a:t>하지 않음</a:t>
                      </a:r>
                      <a:r>
                        <a:rPr lang="en-US" altLang="ko-KR" sz="1200" dirty="0" smtClean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연구진행 상황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393733"/>
              </p:ext>
            </p:extLst>
          </p:nvPr>
        </p:nvGraphicFramePr>
        <p:xfrm>
          <a:off x="254001" y="1825622"/>
          <a:ext cx="11607801" cy="386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299"/>
                <a:gridCol w="1231262"/>
                <a:gridCol w="1366648"/>
                <a:gridCol w="1366648"/>
                <a:gridCol w="1366648"/>
                <a:gridCol w="1366648"/>
                <a:gridCol w="1366648"/>
              </a:tblGrid>
              <a:tr h="473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세부과제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주제선정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자료수집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자료 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전처리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예비분석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최종분석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결론도출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 dirty="0" smtClean="0">
                          <a:effectLst/>
                        </a:rPr>
                        <a:t>빅데이터 </a:t>
                      </a:r>
                      <a:r>
                        <a:rPr lang="ko-KR" altLang="en-US" sz="1600" u="none" strike="noStrike" dirty="0">
                          <a:effectLst/>
                        </a:rPr>
                        <a:t>연구 방법론 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활용방안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△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 dirty="0" smtClean="0">
                          <a:effectLst/>
                        </a:rPr>
                        <a:t>딥러닝을 </a:t>
                      </a:r>
                      <a:r>
                        <a:rPr lang="ko-KR" altLang="en-US" sz="1600" u="none" strike="noStrike" dirty="0">
                          <a:effectLst/>
                        </a:rPr>
                        <a:t>활용한 환경리스크 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예측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 dirty="0" smtClean="0">
                          <a:effectLst/>
                        </a:rPr>
                        <a:t>기후변화에 따른 전염성 질병 예측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 dirty="0" smtClean="0">
                          <a:effectLst/>
                        </a:rPr>
                        <a:t>텍스트 </a:t>
                      </a:r>
                      <a:r>
                        <a:rPr lang="ko-KR" altLang="en-US" sz="1600" u="none" strike="noStrike" dirty="0">
                          <a:effectLst/>
                        </a:rPr>
                        <a:t>마이닝 이용 </a:t>
                      </a:r>
                      <a:r>
                        <a:rPr lang="en-US" altLang="ko-KR" sz="1600" u="none" strike="noStrike" dirty="0">
                          <a:effectLst/>
                        </a:rPr>
                        <a:t>KEI </a:t>
                      </a:r>
                      <a:r>
                        <a:rPr lang="ko-KR" altLang="en-US" sz="1600" u="none" strike="noStrike" dirty="0">
                          <a:effectLst/>
                        </a:rPr>
                        <a:t>연구동향 분석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 dirty="0" smtClean="0">
                          <a:effectLst/>
                        </a:rPr>
                        <a:t>미세먼지 </a:t>
                      </a:r>
                      <a:r>
                        <a:rPr lang="ko-KR" altLang="en-US" sz="1600" u="none" strike="noStrike" dirty="0">
                          <a:effectLst/>
                        </a:rPr>
                        <a:t>오염도</a:t>
                      </a:r>
                      <a:r>
                        <a:rPr lang="en-US" altLang="ko-KR" sz="1600" u="none" strike="noStrike" dirty="0">
                          <a:effectLst/>
                        </a:rPr>
                        <a:t>-</a:t>
                      </a:r>
                      <a:r>
                        <a:rPr lang="ko-KR" altLang="en-US" sz="1600" u="none" strike="noStrike" dirty="0">
                          <a:effectLst/>
                        </a:rPr>
                        <a:t>발생요인 패턴 분석 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O</a:t>
                      </a:r>
                      <a:endParaRPr lang="ko-KR" alt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O</a:t>
                      </a:r>
                      <a:endParaRPr lang="ko-KR" alt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53793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환경분야 빅데이터 수집 방법론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△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7" name="직선 연결선[R] 6"/>
          <p:cNvCxnSpPr/>
          <p:nvPr/>
        </p:nvCxnSpPr>
        <p:spPr>
          <a:xfrm>
            <a:off x="7772400" y="1524000"/>
            <a:ext cx="0" cy="4546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설명선 1[L] 8"/>
          <p:cNvSpPr/>
          <p:nvPr/>
        </p:nvSpPr>
        <p:spPr>
          <a:xfrm>
            <a:off x="5549900" y="1048201"/>
            <a:ext cx="1771650" cy="612648"/>
          </a:xfrm>
          <a:prstGeom prst="borderCallout1">
            <a:avLst>
              <a:gd name="adj1" fmla="val 60209"/>
              <a:gd name="adj2" fmla="val 100628"/>
              <a:gd name="adj3" fmla="val 80220"/>
              <a:gd name="adj4" fmla="val 125159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중간보고 기대치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최저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11" name="설명선 1[L] 10"/>
          <p:cNvSpPr/>
          <p:nvPr/>
        </p:nvSpPr>
        <p:spPr>
          <a:xfrm>
            <a:off x="9785350" y="1059310"/>
            <a:ext cx="1771650" cy="612648"/>
          </a:xfrm>
          <a:prstGeom prst="borderCallout1">
            <a:avLst>
              <a:gd name="adj1" fmla="val 53991"/>
              <a:gd name="adj2" fmla="val 986"/>
              <a:gd name="adj3" fmla="val 73114"/>
              <a:gd name="adj4" fmla="val -369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중간보고 기대치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최고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cxnSp>
        <p:nvCxnSpPr>
          <p:cNvPr id="12" name="직선 연결선[R] 11"/>
          <p:cNvCxnSpPr/>
          <p:nvPr/>
        </p:nvCxnSpPr>
        <p:spPr>
          <a:xfrm>
            <a:off x="9118600" y="1511300"/>
            <a:ext cx="12700" cy="4559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보고서 목차 및 작업계획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055210"/>
              </p:ext>
            </p:extLst>
          </p:nvPr>
        </p:nvGraphicFramePr>
        <p:xfrm>
          <a:off x="292608" y="1536191"/>
          <a:ext cx="11061195" cy="486000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28028"/>
                <a:gridCol w="4147457"/>
                <a:gridCol w="538571"/>
                <a:gridCol w="538571"/>
                <a:gridCol w="538571"/>
                <a:gridCol w="538571"/>
                <a:gridCol w="538571"/>
                <a:gridCol w="538571"/>
                <a:gridCol w="538571"/>
                <a:gridCol w="538571"/>
                <a:gridCol w="538571"/>
                <a:gridCol w="538571"/>
              </a:tblGrid>
              <a:tr h="51248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 smtClean="0">
                          <a:effectLst/>
                        </a:rPr>
                        <a:t>3</a:t>
                      </a:r>
                      <a:r>
                        <a:rPr lang="ko-KR" altLang="en-US" sz="1200" u="none" strike="noStrike" dirty="0" smtClean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7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11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12</a:t>
                      </a:r>
                      <a:r>
                        <a:rPr lang="ko-KR" altLang="en-US" sz="1200" u="none" strike="noStrike" dirty="0">
                          <a:effectLst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57050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>
                          <a:effectLst/>
                        </a:rPr>
                        <a:t>1. </a:t>
                      </a:r>
                      <a:r>
                        <a:rPr lang="ko-KR" altLang="en-US" sz="1400" u="none" strike="noStrike" dirty="0">
                          <a:effectLst/>
                        </a:rPr>
                        <a:t>서론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>
                          <a:effectLst/>
                        </a:rPr>
                        <a:t>1) </a:t>
                      </a:r>
                      <a:r>
                        <a:rPr lang="ko-KR" altLang="en-US" sz="1400" u="none" strike="noStrike" dirty="0">
                          <a:effectLst/>
                        </a:rPr>
                        <a:t>필요성 및 연구 목적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2) 선행연구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>
                          <a:effectLst/>
                        </a:rPr>
                        <a:t>3)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연구내용 및 방법론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4) 본문 내용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4412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2.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환경연구와 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b"/>
                      <a:r>
                        <a:rPr lang="en-US" altLang="ko-KR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   </a:t>
                      </a:r>
                      <a:r>
                        <a:rPr lang="ko-KR" altLang="en-US" sz="14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맑은 고딕" charset="-127"/>
                        </a:rPr>
                        <a:t>빅데이터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90000" marR="9000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u="none" strike="noStrike" dirty="0" smtClean="0">
                          <a:effectLst/>
                        </a:rPr>
                        <a:t>빅데이터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 방법론 활용방안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강성원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57051">
                <a:tc rowSpan="5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smtClean="0">
                          <a:effectLst/>
                        </a:rPr>
                        <a:t>3.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환경 </a:t>
                      </a:r>
                      <a:r>
                        <a:rPr lang="ko-KR" altLang="en-US" sz="1400" u="none" strike="noStrike" dirty="0" err="1" smtClean="0">
                          <a:effectLst/>
                        </a:rPr>
                        <a:t>빅데이터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 </a:t>
                      </a:r>
                      <a:endParaRPr lang="en-US" altLang="ko-KR" sz="1400" u="none" strike="noStrike" dirty="0" smtClean="0">
                        <a:effectLst/>
                      </a:endParaRPr>
                    </a:p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smtClean="0">
                          <a:effectLst/>
                        </a:rPr>
                        <a:t>  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연구</a:t>
                      </a:r>
                      <a:endParaRPr lang="ko-KR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1) </a:t>
                      </a:r>
                      <a:r>
                        <a:rPr lang="ko-KR" altLang="en-US" sz="1400" u="none" strike="noStrike" dirty="0">
                          <a:effectLst/>
                        </a:rPr>
                        <a:t>딥러닝을 활용한 환경리스크 예측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이동현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후속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조치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5819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2)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기후변화에 따른 전염성 질병 예측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강선아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3) </a:t>
                      </a:r>
                      <a:r>
                        <a:rPr lang="ko-KR" altLang="en-US" sz="1400" u="none" strike="noStrike" dirty="0">
                          <a:effectLst/>
                        </a:rPr>
                        <a:t>텍스트 마이닝 이용 </a:t>
                      </a:r>
                      <a:r>
                        <a:rPr lang="en-US" altLang="ko-KR" sz="1400" u="none" strike="noStrike" dirty="0">
                          <a:effectLst/>
                        </a:rPr>
                        <a:t>KEI </a:t>
                      </a:r>
                      <a:r>
                        <a:rPr lang="ko-KR" altLang="en-US" sz="1400" u="none" strike="noStrike" dirty="0">
                          <a:effectLst/>
                        </a:rPr>
                        <a:t>연구동향 분석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김도연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4) </a:t>
                      </a:r>
                      <a:r>
                        <a:rPr lang="ko-KR" altLang="en-US" sz="1400" u="none" strike="noStrike" dirty="0">
                          <a:effectLst/>
                        </a:rPr>
                        <a:t>미세먼지 오염도</a:t>
                      </a:r>
                      <a:r>
                        <a:rPr lang="en-US" altLang="ko-KR" sz="1400" u="none" strike="noStrike" dirty="0">
                          <a:effectLst/>
                        </a:rPr>
                        <a:t>-</a:t>
                      </a:r>
                      <a:r>
                        <a:rPr lang="ko-KR" altLang="en-US" sz="1400" u="none" strike="noStrike" dirty="0">
                          <a:effectLst/>
                        </a:rPr>
                        <a:t>발생요인 패턴 분석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김진형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5)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환경분야 빅데이터 수집 방법론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한국진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705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4. </a:t>
                      </a:r>
                      <a:r>
                        <a:rPr lang="ko-KR" altLang="en-US" sz="1400" u="none" strike="noStrike" dirty="0">
                          <a:effectLst/>
                        </a:rPr>
                        <a:t>요약 및 </a:t>
                      </a:r>
                      <a:endParaRPr lang="en-US" altLang="ko-KR" sz="14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ko-KR" sz="1400" u="none" strike="noStrike" dirty="0" smtClean="0">
                          <a:effectLst/>
                        </a:rPr>
                        <a:t>   </a:t>
                      </a:r>
                      <a:r>
                        <a:rPr lang="ko-KR" altLang="en-US" sz="1400" u="none" strike="noStrike" dirty="0" smtClean="0">
                          <a:effectLst/>
                        </a:rPr>
                        <a:t>시사점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1) 연구결과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7050"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490" marR="4490" marT="44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2) 시사점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6" name="직선 연결선[R] 5"/>
          <p:cNvCxnSpPr/>
          <p:nvPr/>
        </p:nvCxnSpPr>
        <p:spPr>
          <a:xfrm>
            <a:off x="8119844" y="1320291"/>
            <a:ext cx="0" cy="5537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설명선 1[L] 6"/>
          <p:cNvSpPr/>
          <p:nvPr/>
        </p:nvSpPr>
        <p:spPr>
          <a:xfrm>
            <a:off x="8682272" y="591883"/>
            <a:ext cx="1562100" cy="436023"/>
          </a:xfrm>
          <a:prstGeom prst="borderCallout1">
            <a:avLst>
              <a:gd name="adj1" fmla="val 48709"/>
              <a:gd name="adj2" fmla="val -493"/>
              <a:gd name="adj3" fmla="val 165861"/>
              <a:gd name="adj4" fmla="val -36377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중간보고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장 빅데이터 연구방법론 활용방안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연구방법론 활용방안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0179" y="1825624"/>
            <a:ext cx="9789695" cy="45307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dirty="0" smtClean="0"/>
              <a:t>환경정책연구 방법론과 빅데이터 분석기법의 특징을 파악하여 </a:t>
            </a:r>
            <a:r>
              <a:rPr kumimoji="1" lang="ko-KR" altLang="en-US" dirty="0"/>
              <a:t>적용방안 도출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환경정책연구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환경정책을 유형화 및 유형별 관련연구 특성 파악 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빅데이터 </a:t>
            </a:r>
            <a:r>
              <a:rPr kumimoji="1" lang="ko-KR" altLang="en-US" dirty="0"/>
              <a:t>분석방법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주요 분석기법 정리 및 장점 </a:t>
            </a:r>
            <a:r>
              <a:rPr kumimoji="1" lang="ko-KR" altLang="en-US" dirty="0" smtClean="0"/>
              <a:t>파악</a:t>
            </a:r>
            <a:endParaRPr kumimoji="1" lang="en-US" altLang="ko-KR" dirty="0" smtClean="0"/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환경정책연구 </a:t>
            </a:r>
            <a:r>
              <a:rPr kumimoji="1" lang="ko-KR" altLang="en-US" dirty="0"/>
              <a:t>유형별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단계별 </a:t>
            </a:r>
            <a:r>
              <a:rPr kumimoji="1" lang="ko-KR" altLang="en-US" dirty="0" smtClean="0"/>
              <a:t> 빅데이터 분석기법 활용방안 도출</a:t>
            </a:r>
            <a:endParaRPr kumimoji="1"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현재 진행상황</a:t>
            </a:r>
            <a:r>
              <a:rPr lang="en-US" altLang="ko-KR" dirty="0" smtClean="0"/>
              <a:t>:</a:t>
            </a:r>
            <a:r>
              <a:rPr lang="ko-KR" altLang="en-US" dirty="0" smtClean="0"/>
              <a:t> 환경정책 유형별 관련연구 방법론 특징 추출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환경정책 유형화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예산서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환경백서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환경정책 유형별 유관연구 파악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KEI </a:t>
            </a:r>
            <a:r>
              <a:rPr lang="ko-KR" altLang="en-US" dirty="0" smtClean="0"/>
              <a:t>보고서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온라인 등재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유관 연구 유형별 방법론 분포 파악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정량적 방법론 비중 파악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정량적 방법론 사용 목적 파악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빅데이터 분석 방법 적용 여부 점검 시작</a:t>
            </a:r>
            <a:endParaRPr lang="en-US" altLang="ko-KR" dirty="0" smtClean="0"/>
          </a:p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528" cy="1185379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환경정책 유형별 관련연구 특징 추출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550505"/>
            <a:ext cx="10515600" cy="48058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dirty="0" smtClean="0"/>
              <a:t>환경정책 유형화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부문 및 기능</a:t>
            </a:r>
            <a:endParaRPr kumimoji="1" lang="en-US" altLang="ko-KR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dirty="0" smtClean="0"/>
              <a:t>부문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예산서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관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항목을 사용하되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환경일반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을 세분화</a:t>
            </a:r>
            <a:endParaRPr kumimoji="1" lang="en-US" altLang="ko-KR" dirty="0" smtClean="0"/>
          </a:p>
          <a:p>
            <a:pPr lvl="2">
              <a:lnSpc>
                <a:spcPct val="130000"/>
              </a:lnSpc>
            </a:pPr>
            <a:r>
              <a:rPr lang="en-US" altLang="ko-KR" dirty="0" smtClean="0"/>
              <a:t>‘</a:t>
            </a:r>
            <a:r>
              <a:rPr lang="ko-KR" altLang="en-US" dirty="0" smtClean="0"/>
              <a:t>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항목</a:t>
            </a:r>
            <a:r>
              <a:rPr lang="en-US" altLang="ko-KR" dirty="0" smtClean="0"/>
              <a:t>:</a:t>
            </a:r>
            <a:r>
              <a:rPr lang="ko-KR" altLang="en-US" dirty="0" smtClean="0"/>
              <a:t> ‘</a:t>
            </a:r>
            <a:r>
              <a:rPr lang="ko-KR" altLang="en-US" dirty="0"/>
              <a:t>상하수도’</a:t>
            </a:r>
            <a:r>
              <a:rPr lang="en-US" altLang="ko-KR" dirty="0" smtClean="0"/>
              <a:t>, ‘</a:t>
            </a:r>
            <a:r>
              <a:rPr lang="ko-KR" altLang="en-US" dirty="0"/>
              <a:t>수질’</a:t>
            </a:r>
            <a:r>
              <a:rPr lang="en-US" altLang="ko-KR" dirty="0" smtClean="0"/>
              <a:t>, ‘</a:t>
            </a:r>
            <a:r>
              <a:rPr lang="ko-KR" altLang="en-US" dirty="0"/>
              <a:t>폐기물’</a:t>
            </a:r>
            <a:r>
              <a:rPr lang="en-US" altLang="ko-KR" dirty="0" smtClean="0"/>
              <a:t>, ‘</a:t>
            </a:r>
            <a:r>
              <a:rPr lang="ko-KR" altLang="en-US" dirty="0"/>
              <a:t>대기’</a:t>
            </a:r>
            <a:r>
              <a:rPr lang="en-US" altLang="ko-KR" dirty="0" smtClean="0"/>
              <a:t>, ‘</a:t>
            </a:r>
            <a:r>
              <a:rPr lang="ko-KR" altLang="en-US" dirty="0"/>
              <a:t>자연환경’</a:t>
            </a:r>
            <a:r>
              <a:rPr lang="en-US" altLang="ko-KR" dirty="0" smtClean="0"/>
              <a:t>, ‘</a:t>
            </a:r>
            <a:r>
              <a:rPr lang="ko-KR" altLang="en-US" dirty="0"/>
              <a:t>환경일반</a:t>
            </a:r>
            <a:r>
              <a:rPr lang="ko-KR" altLang="en-US" dirty="0" smtClean="0"/>
              <a:t>’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‘</a:t>
            </a:r>
            <a:r>
              <a:rPr lang="ko-KR" altLang="en-US" dirty="0"/>
              <a:t>상하수도</a:t>
            </a:r>
            <a:r>
              <a:rPr lang="ko-KR" altLang="en-US" dirty="0" smtClean="0"/>
              <a:t>’와 </a:t>
            </a:r>
            <a:r>
              <a:rPr lang="ko-KR" altLang="en-US" dirty="0"/>
              <a:t>‘수질’은 ‘상하수도</a:t>
            </a:r>
            <a:r>
              <a:rPr lang="en-US" altLang="ko-KR" dirty="0"/>
              <a:t>-</a:t>
            </a:r>
            <a:r>
              <a:rPr lang="ko-KR" altLang="en-US" dirty="0"/>
              <a:t>수질’로 </a:t>
            </a:r>
            <a:r>
              <a:rPr lang="ko-KR" altLang="en-US" dirty="0" smtClean="0"/>
              <a:t>통합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‘자연환경’에서 환경영향평가를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en-US" altLang="ko-KR" dirty="0" smtClean="0"/>
              <a:t>‘</a:t>
            </a:r>
            <a:r>
              <a:rPr lang="ko-KR" altLang="en-US" dirty="0"/>
              <a:t>환경일반</a:t>
            </a:r>
            <a:r>
              <a:rPr lang="ko-KR" altLang="en-US" dirty="0" smtClean="0"/>
              <a:t>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‘화학물질’</a:t>
            </a:r>
            <a:r>
              <a:rPr lang="en-US" altLang="ko-KR" dirty="0"/>
              <a:t>, ‘</a:t>
            </a:r>
            <a:r>
              <a:rPr lang="ko-KR" altLang="en-US" dirty="0"/>
              <a:t>환경보건’</a:t>
            </a:r>
            <a:r>
              <a:rPr lang="en-US" altLang="ko-KR" dirty="0"/>
              <a:t>, ‘</a:t>
            </a:r>
            <a:r>
              <a:rPr lang="ko-KR" altLang="en-US" dirty="0"/>
              <a:t>환경산업</a:t>
            </a:r>
            <a:r>
              <a:rPr lang="en-US" altLang="ko-KR" dirty="0"/>
              <a:t>(</a:t>
            </a:r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 smtClean="0"/>
              <a:t>)’, ‘</a:t>
            </a:r>
            <a:r>
              <a:rPr lang="ko-KR" altLang="en-US" dirty="0"/>
              <a:t>국제협력’ ‘기타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endParaRPr kumimoji="1" lang="en-US" altLang="ko-KR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dirty="0" smtClean="0"/>
              <a:t>기능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환경오염물질 발생단계에 따라 정책기능 분류</a:t>
            </a:r>
            <a:endParaRPr kumimoji="1"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/>
              <a:t>억제</a:t>
            </a:r>
            <a:r>
              <a:rPr lang="en-US" altLang="ko-KR" dirty="0"/>
              <a:t>(Control</a:t>
            </a:r>
            <a:r>
              <a:rPr lang="en-US" altLang="ko-KR" dirty="0" smtClean="0"/>
              <a:t>): </a:t>
            </a:r>
            <a:r>
              <a:rPr lang="ko-KR" altLang="en-US" dirty="0"/>
              <a:t>배출원의 환경오염물질 배출을 억제하는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</a:p>
          <a:p>
            <a:pPr lvl="3">
              <a:lnSpc>
                <a:spcPct val="130000"/>
              </a:lnSpc>
            </a:pPr>
            <a:r>
              <a:rPr lang="ko-KR" altLang="en-US" dirty="0" smtClean="0"/>
              <a:t>환경규제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환경관련 부담금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처리</a:t>
            </a:r>
            <a:r>
              <a:rPr lang="en-US" altLang="ko-KR" dirty="0"/>
              <a:t>(Treatment</a:t>
            </a:r>
            <a:r>
              <a:rPr lang="en-US" altLang="ko-KR" dirty="0" smtClean="0"/>
              <a:t>): </a:t>
            </a:r>
            <a:r>
              <a:rPr lang="ko-KR" altLang="en-US" dirty="0"/>
              <a:t>이미 배출된 오염물질의 영향을 저감하는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</a:p>
          <a:p>
            <a:pPr lvl="3">
              <a:lnSpc>
                <a:spcPct val="130000"/>
              </a:lnSpc>
            </a:pPr>
            <a:r>
              <a:rPr lang="ko-KR" altLang="en-US" dirty="0" smtClean="0"/>
              <a:t>오염물질 처리 </a:t>
            </a:r>
            <a:r>
              <a:rPr lang="ko-KR" altLang="en-US" dirty="0"/>
              <a:t>설비</a:t>
            </a:r>
            <a:r>
              <a:rPr lang="en-US" altLang="ko-KR" dirty="0"/>
              <a:t>(</a:t>
            </a:r>
            <a:r>
              <a:rPr lang="ko-KR" altLang="en-US" dirty="0"/>
              <a:t>환경기초시설</a:t>
            </a:r>
            <a:r>
              <a:rPr lang="en-US" altLang="ko-KR" dirty="0"/>
              <a:t>) </a:t>
            </a:r>
            <a:r>
              <a:rPr lang="ko-KR" altLang="en-US" dirty="0" smtClean="0"/>
              <a:t>및 시설</a:t>
            </a:r>
            <a:r>
              <a:rPr lang="en-US" altLang="ko-KR" dirty="0"/>
              <a:t>(</a:t>
            </a:r>
            <a:r>
              <a:rPr lang="ko-KR" altLang="en-US" dirty="0"/>
              <a:t>하수종말처리장</a:t>
            </a:r>
            <a:r>
              <a:rPr lang="en-US" altLang="ko-KR" dirty="0"/>
              <a:t>, </a:t>
            </a:r>
            <a:r>
              <a:rPr lang="ko-KR" altLang="en-US" dirty="0"/>
              <a:t>폐기물매립장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설치</a:t>
            </a:r>
            <a:r>
              <a:rPr lang="en-US" altLang="ko-KR" dirty="0"/>
              <a:t>/</a:t>
            </a:r>
            <a:r>
              <a:rPr lang="ko-KR" altLang="en-US" dirty="0" smtClean="0"/>
              <a:t>환경오염 피해 보상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대비</a:t>
            </a:r>
            <a:r>
              <a:rPr lang="en-US" altLang="ko-KR" dirty="0"/>
              <a:t>(Preparation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배출 </a:t>
            </a:r>
            <a:r>
              <a:rPr lang="ko-KR" altLang="en-US" dirty="0"/>
              <a:t>이전에 </a:t>
            </a:r>
            <a:r>
              <a:rPr lang="ko-KR" altLang="en-US" dirty="0" smtClean="0"/>
              <a:t>배출량 저감 조치 유도 혹은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배출 정보 제공 </a:t>
            </a:r>
            <a:endParaRPr lang="en-US" altLang="ko-KR" dirty="0" smtClean="0"/>
          </a:p>
          <a:p>
            <a:pPr lvl="3">
              <a:lnSpc>
                <a:spcPct val="130000"/>
              </a:lnSpc>
            </a:pPr>
            <a:r>
              <a:rPr lang="ko-KR" altLang="en-US" dirty="0" smtClean="0"/>
              <a:t>환경영향평가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환경오염예보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환경조성</a:t>
            </a:r>
            <a:r>
              <a:rPr lang="en-US" altLang="ko-KR" dirty="0"/>
              <a:t>(Support): </a:t>
            </a:r>
            <a:r>
              <a:rPr lang="ko-KR" altLang="en-US" dirty="0" smtClean="0"/>
              <a:t>여타 </a:t>
            </a:r>
            <a:r>
              <a:rPr lang="en-US" altLang="ko-KR" dirty="0" smtClean="0"/>
              <a:t>3</a:t>
            </a:r>
            <a:r>
              <a:rPr lang="ko-KR" altLang="en-US" dirty="0"/>
              <a:t>가지 기능이 원활하게 수행될 수 있는 </a:t>
            </a:r>
            <a:r>
              <a:rPr lang="ko-KR" altLang="en-US" dirty="0" smtClean="0"/>
              <a:t>여건 조성</a:t>
            </a:r>
            <a:endParaRPr kumimoji="1" lang="en-US" altLang="ko-KR" dirty="0"/>
          </a:p>
          <a:p>
            <a:pPr lvl="1">
              <a:lnSpc>
                <a:spcPct val="130000"/>
              </a:lnSpc>
            </a:pPr>
            <a:endParaRPr kumimoji="1"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712" y="365125"/>
            <a:ext cx="11546958" cy="1325563"/>
          </a:xfrm>
        </p:spPr>
        <p:txBody>
          <a:bodyPr/>
          <a:lstStyle/>
          <a:p>
            <a:pPr algn="ctr"/>
            <a:r>
              <a:rPr kumimoji="1" lang="ko-KR" altLang="en-US" dirty="0" smtClean="0"/>
              <a:t>환경연구</a:t>
            </a:r>
            <a:r>
              <a:rPr kumimoji="1" lang="en-US" altLang="ko-KR" dirty="0" smtClean="0"/>
              <a:t>(2016</a:t>
            </a:r>
            <a:r>
              <a:rPr kumimoji="1" lang="ko-KR" altLang="en-US" dirty="0" smtClean="0"/>
              <a:t> 환경정책∙평가연구원 보고서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983232"/>
              </p:ext>
            </p:extLst>
          </p:nvPr>
        </p:nvGraphicFramePr>
        <p:xfrm>
          <a:off x="565486" y="1732352"/>
          <a:ext cx="11006470" cy="441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674"/>
                <a:gridCol w="1464375"/>
                <a:gridCol w="1936426"/>
                <a:gridCol w="2737706"/>
                <a:gridCol w="1855777"/>
                <a:gridCol w="2126512"/>
              </a:tblGrid>
              <a:tr h="75417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억제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규제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조세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처리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시설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복원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피해보상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예방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영향평가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환경조성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계획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교육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법제도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상하수도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mtClean="0"/>
                        <a:t>수질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폐기물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기후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자연환경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영향평가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</a:p>
                  </a:txBody>
                  <a:tcPr/>
                </a:tc>
              </a:tr>
              <a:tr h="3496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영향평가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/>
                </a:tc>
              </a:tr>
              <a:tr h="349650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일반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화학물질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환경보건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환경산업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</a:tr>
              <a:tr h="349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국제협력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</a:tr>
              <a:tr h="3607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환경정책연구 방법론 분류기준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773260"/>
              </p:ext>
            </p:extLst>
          </p:nvPr>
        </p:nvGraphicFramePr>
        <p:xfrm>
          <a:off x="645694" y="1625290"/>
          <a:ext cx="10845801" cy="4731059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410378"/>
                <a:gridCol w="9435423"/>
              </a:tblGrid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명칭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내용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STATANAL*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통계적 분석 방식을 사용하여 변수간의 관계를 파악하거나 관심변수의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값을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추정하는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방법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  <a:p>
                      <a:pPr algn="l" fontAlgn="b"/>
                      <a:r>
                        <a:rPr lang="en-US" altLang="ko-KR" sz="1400" b="0" u="none" strike="noStrike" dirty="0" smtClean="0">
                          <a:effectLst/>
                        </a:rPr>
                        <a:t>-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결정요인분석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 CVM, Conjoint,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메타연구 등 중간단계에서 계량경제학적 분석방식을 요하는 방법론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포함</a:t>
                      </a:r>
                      <a:endParaRPr lang="en-US" altLang="ko-KR" sz="1400" b="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-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클러스터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분석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주성분 분석 등 전통적인 회귀식을 이용하지 않는 통계적 추론 방법론 포함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Modeling*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연역적 추론에 기반한 모형을 구축하고 이를 이용하여 관심 변수의 값을 구하는 방법 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일반균형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산업연관분석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SystemAnal</a:t>
                      </a:r>
                      <a:r>
                        <a:rPr lang="en-US" sz="1400" u="none" strike="noStrike" dirty="0" smtClean="0">
                          <a:effectLst/>
                        </a:rPr>
                        <a:t>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사전적 모형 없이 직관적인 인과관계 네트워크 시스템 모형을 구축하여 분석하는 방법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Scenario*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파라미터 값이 상이한 시나리오를 구축하고 관심 변수의 값을 시나리오에 따라 구하는 방법 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경제성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수익성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..)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SampleStats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특정한 방법론 없이 기초자료로부터 표본통계량을 조합하여 논거를 찾아내는 방식의 연구를 의미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기초통계량으로부터 관심대상 현상을 대표하는 지표를 도출하는 방식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0" u="none" strike="noStrike" dirty="0">
                          <a:effectLst/>
                        </a:rPr>
                        <a:t>DB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구축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주제와 관련된 선행연구 및 사례에 관련된 문헌을 종합하여 정리하고 시사점을 도출하는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방법</a:t>
                      </a:r>
                      <a:endParaRPr lang="en-US" altLang="ko-KR" sz="1400" b="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-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정량적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연구 중 결과물을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도출하지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않고 방법론을 정리한 연구도 문헌연구로 간주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Survey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설문조사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추가적인 분석 없이 설문조사 결과만 제시한 경우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SpecialCouncil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전문가들로 구성된 패널의 의견을 종합하는 방법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Record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행사기록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0" u="none" strike="noStrike" dirty="0">
                          <a:effectLst/>
                        </a:rPr>
                        <a:t>문헌조사 이외의 방법을 사용하여 사례를 조사하는 방법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인터뷰</a:t>
                      </a:r>
                      <a:r>
                        <a:rPr lang="en-US" altLang="ko-KR" sz="1400" b="0" u="none" strike="noStrike" dirty="0" smtClean="0">
                          <a:effectLst/>
                        </a:rPr>
                        <a:t>,</a:t>
                      </a:r>
                      <a:r>
                        <a:rPr lang="en-US" altLang="ko-KR" sz="1400" b="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0" u="none" strike="noStrike" dirty="0" smtClean="0">
                          <a:effectLst/>
                        </a:rPr>
                        <a:t>실측 </a:t>
                      </a:r>
                      <a:r>
                        <a:rPr lang="ko-KR" altLang="en-US" sz="1400" b="0" u="none" strike="noStrike" dirty="0">
                          <a:effectLst/>
                        </a:rPr>
                        <a:t>등을 포함</a:t>
                      </a:r>
                      <a:r>
                        <a:rPr lang="en-US" altLang="ko-KR" sz="1400" b="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0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문헌조사가 방법론의 압도적 비중 차지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en-US" altLang="ko-KR" dirty="0" smtClean="0"/>
              <a:t>Machine Learning </a:t>
            </a:r>
            <a:r>
              <a:rPr kumimoji="1" lang="ko-KR" altLang="en-US" dirty="0" smtClean="0"/>
              <a:t>과 유사한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정량적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연구는 </a:t>
            </a:r>
            <a:r>
              <a:rPr kumimoji="1" lang="en-US" altLang="ko-KR" dirty="0" smtClean="0"/>
              <a:t>30.8% 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STATANAL (12.1%)</a:t>
            </a:r>
            <a:r>
              <a:rPr kumimoji="1" lang="ko-KR" altLang="en-US" dirty="0" smtClean="0"/>
              <a:t>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Modeling (11.2%)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Scenario (5%) 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System Anal (1.9%)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854032"/>
            <a:ext cx="4919133" cy="45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28424996"/>
              </p:ext>
            </p:extLst>
          </p:nvPr>
        </p:nvGraphicFramePr>
        <p:xfrm>
          <a:off x="192393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기후대기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규제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정량연구 비중이 높음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3271" y="1636295"/>
            <a:ext cx="11013558" cy="13861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ko-KR" altLang="en-US" dirty="0" smtClean="0"/>
              <a:t>부문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기후대기</a:t>
            </a:r>
            <a:r>
              <a:rPr kumimoji="1" lang="en-US" altLang="ko-KR" dirty="0" smtClean="0"/>
              <a:t>(52.2%),</a:t>
            </a:r>
            <a:r>
              <a:rPr kumimoji="1" lang="ko-KR" altLang="en-US" dirty="0" smtClean="0"/>
              <a:t> 상하수도 수질</a:t>
            </a:r>
            <a:r>
              <a:rPr kumimoji="1" lang="en-US" altLang="ko-KR" dirty="0" smtClean="0"/>
              <a:t>(42.8%)</a:t>
            </a:r>
            <a:r>
              <a:rPr kumimoji="1" lang="ko-KR" altLang="en-US" dirty="0" smtClean="0"/>
              <a:t> 정량연구 비중 높음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 전체 연구 건수가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건 이하인 부문은 제외</a:t>
            </a:r>
            <a:endParaRPr kumimoji="1" lang="en-US" altLang="ko-KR" dirty="0" smtClean="0"/>
          </a:p>
          <a:p>
            <a:pPr>
              <a:lnSpc>
                <a:spcPct val="140000"/>
              </a:lnSpc>
            </a:pPr>
            <a:r>
              <a:rPr kumimoji="1" lang="ko-KR" altLang="en-US" dirty="0" smtClean="0"/>
              <a:t>기능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사전적 규제 </a:t>
            </a:r>
            <a:r>
              <a:rPr kumimoji="1" lang="en-US" altLang="ko-KR" dirty="0" smtClean="0"/>
              <a:t>(34.7%)</a:t>
            </a:r>
            <a:r>
              <a:rPr kumimoji="1" lang="ko-KR" altLang="en-US" dirty="0" smtClean="0"/>
              <a:t> 정량연구 비중이 가장 높음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3150"/>
            <a:ext cx="4584700" cy="2743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613150"/>
            <a:ext cx="4572000" cy="274320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2955850" y="3082824"/>
            <a:ext cx="5890437" cy="40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smtClean="0"/>
              <a:t>부문별</a:t>
            </a:r>
            <a:r>
              <a:rPr kumimoji="1" lang="en-US" altLang="ko-KR" sz="2000" b="1" dirty="0" smtClean="0"/>
              <a:t>,</a:t>
            </a:r>
            <a:r>
              <a:rPr kumimoji="1" lang="ko-KR" altLang="en-US" sz="2000" b="1" dirty="0" smtClean="0"/>
              <a:t> 기능별 정량적 연구 비중 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291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정량연구는 예측 목적으로 주로 수행</a:t>
            </a:r>
            <a:endParaRPr kumimoji="1"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593558" y="1825625"/>
            <a:ext cx="542624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400" dirty="0" smtClean="0"/>
              <a:t>정량연구 방법론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선형회귀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시나리오분석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부문 특화 모형 활용 활발 </a:t>
            </a:r>
            <a:r>
              <a:rPr kumimoji="1" lang="en-US" altLang="ko-KR" sz="2400" dirty="0" smtClean="0"/>
              <a:t>(16.7%)</a:t>
            </a:r>
          </a:p>
          <a:p>
            <a:pPr lvl="1">
              <a:lnSpc>
                <a:spcPct val="130000"/>
              </a:lnSpc>
            </a:pPr>
            <a:endParaRPr kumimoji="1" lang="en-US" altLang="ko-KR" sz="1100" dirty="0" smtClean="0"/>
          </a:p>
          <a:p>
            <a:pPr>
              <a:lnSpc>
                <a:spcPct val="130000"/>
              </a:lnSpc>
            </a:pPr>
            <a:r>
              <a:rPr kumimoji="1" lang="ko-KR" altLang="en-US" sz="2400" dirty="0" smtClean="0"/>
              <a:t>정량연구 목적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예측 </a:t>
            </a:r>
            <a:r>
              <a:rPr kumimoji="1" lang="en-US" altLang="ko-KR" sz="2400" dirty="0" smtClean="0"/>
              <a:t>(58.3%)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&gt;</a:t>
            </a:r>
            <a:r>
              <a:rPr kumimoji="1" lang="ko-KR" altLang="en-US" sz="2400" dirty="0" smtClean="0"/>
              <a:t> 인과</a:t>
            </a:r>
            <a:r>
              <a:rPr kumimoji="1" lang="en-US" altLang="ko-KR" sz="2400" dirty="0" smtClean="0"/>
              <a:t>(27.8%)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&gt;</a:t>
            </a:r>
            <a:r>
              <a:rPr kumimoji="1" lang="ko-KR" altLang="en-US" sz="2400" dirty="0" smtClean="0"/>
              <a:t> 상관관계 파악</a:t>
            </a:r>
            <a:r>
              <a:rPr kumimoji="1" lang="en-US" altLang="ko-KR" sz="2400" dirty="0" smtClean="0"/>
              <a:t>(13.9%)</a:t>
            </a:r>
            <a:r>
              <a:rPr kumimoji="1" lang="ko-KR" altLang="en-US" sz="2400" dirty="0" smtClean="0"/>
              <a:t> </a:t>
            </a:r>
            <a:endParaRPr kumimoji="1" lang="en-US" altLang="ko-KR" sz="2400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sz="2100" dirty="0" smtClean="0"/>
              <a:t>예측</a:t>
            </a:r>
            <a:r>
              <a:rPr kumimoji="1" lang="en-US" altLang="ko-KR" sz="2100" dirty="0" smtClean="0"/>
              <a:t>:</a:t>
            </a:r>
            <a:r>
              <a:rPr kumimoji="1" lang="ko-KR" altLang="en-US" sz="2100" dirty="0" smtClean="0"/>
              <a:t> 관심변수의 미래 값 추정</a:t>
            </a:r>
            <a:endParaRPr kumimoji="1" lang="en-US" altLang="ko-KR" sz="2100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sz="2100" dirty="0" smtClean="0"/>
              <a:t>인과</a:t>
            </a:r>
            <a:r>
              <a:rPr kumimoji="1" lang="en-US" altLang="ko-KR" sz="2100" dirty="0" smtClean="0"/>
              <a:t>:</a:t>
            </a:r>
            <a:r>
              <a:rPr kumimoji="1" lang="ko-KR" altLang="en-US" sz="2100" dirty="0" smtClean="0"/>
              <a:t> 특정 변인에 따른 관심변수 변화</a:t>
            </a:r>
            <a:endParaRPr kumimoji="1" lang="en-US" altLang="ko-KR" sz="2100" dirty="0" smtClean="0"/>
          </a:p>
          <a:p>
            <a:pPr lvl="2">
              <a:lnSpc>
                <a:spcPct val="130000"/>
              </a:lnSpc>
            </a:pPr>
            <a:r>
              <a:rPr kumimoji="1" lang="ko-KR" altLang="en-US" sz="1900" dirty="0" smtClean="0"/>
              <a:t>경험적 인과관계</a:t>
            </a:r>
            <a:r>
              <a:rPr kumimoji="1" lang="en-US" altLang="ko-KR" sz="1900" dirty="0" smtClean="0"/>
              <a:t>(how much) </a:t>
            </a:r>
            <a:r>
              <a:rPr kumimoji="1" lang="ko-KR" altLang="en-US" sz="1900" dirty="0" smtClean="0"/>
              <a:t>중점</a:t>
            </a:r>
            <a:endParaRPr kumimoji="1" lang="en-US" altLang="ko-KR" sz="1900" dirty="0" smtClean="0"/>
          </a:p>
          <a:p>
            <a:pPr lvl="1">
              <a:lnSpc>
                <a:spcPct val="130000"/>
              </a:lnSpc>
            </a:pPr>
            <a:r>
              <a:rPr kumimoji="1" lang="ko-KR" altLang="en-US" sz="2100" dirty="0" smtClean="0"/>
              <a:t>상관관계</a:t>
            </a:r>
            <a:r>
              <a:rPr kumimoji="1" lang="en-US" altLang="ko-KR" sz="2100" dirty="0" smtClean="0"/>
              <a:t>:</a:t>
            </a:r>
            <a:r>
              <a:rPr kumimoji="1" lang="ko-KR" altLang="en-US" sz="2100" dirty="0" smtClean="0"/>
              <a:t> 관심 변수 간 관계 패턴</a:t>
            </a:r>
            <a:endParaRPr kumimoji="1" lang="ko-KR" altLang="en-US" sz="2100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2275367"/>
            <a:ext cx="5181600" cy="408098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172201" y="1825624"/>
            <a:ext cx="51816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smtClean="0"/>
              <a:t>정량분석 세부 방법론 분포 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48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4189" y="365125"/>
            <a:ext cx="10734034" cy="1325563"/>
          </a:xfrm>
        </p:spPr>
        <p:txBody>
          <a:bodyPr>
            <a:normAutofit/>
          </a:bodyPr>
          <a:lstStyle/>
          <a:p>
            <a:r>
              <a:rPr kumimoji="1" lang="ko-KR" altLang="en-US" dirty="0" err="1" smtClean="0"/>
              <a:t>빅데이터</a:t>
            </a:r>
            <a:r>
              <a:rPr kumimoji="1" lang="ko-KR" altLang="en-US" dirty="0" smtClean="0"/>
              <a:t> 분석기법</a:t>
            </a:r>
            <a:r>
              <a:rPr kumimoji="1" lang="en-US" altLang="ko-KR" dirty="0" smtClean="0"/>
              <a:t> : </a:t>
            </a:r>
            <a:r>
              <a:rPr kumimoji="1" lang="ko-KR" altLang="en-US" dirty="0" smtClean="0"/>
              <a:t>예측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상관 분석 개선</a:t>
            </a:r>
            <a:endParaRPr kumimoji="1"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12417" y="1761457"/>
            <a:ext cx="5651499" cy="464865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dirty="0" smtClean="0"/>
              <a:t>예측 </a:t>
            </a:r>
            <a:r>
              <a:rPr kumimoji="1" lang="ko-KR" altLang="en-US" sz="2000" dirty="0"/>
              <a:t>연구의 시나리오 분석 의존</a:t>
            </a:r>
            <a:r>
              <a:rPr kumimoji="1" lang="en-US" altLang="ko-KR" sz="2000" dirty="0"/>
              <a:t>(26.8</a:t>
            </a:r>
            <a:r>
              <a:rPr kumimoji="1" lang="en-US" altLang="ko-KR" sz="2000" dirty="0" smtClean="0"/>
              <a:t>%)</a:t>
            </a:r>
            <a:r>
              <a:rPr kumimoji="1" lang="ko-KR" altLang="en-US" sz="2000" dirty="0" smtClean="0"/>
              <a:t> </a:t>
            </a:r>
            <a:r>
              <a:rPr kumimoji="1" lang="ko-KR" altLang="en-US" sz="2000" dirty="0"/>
              <a:t>완화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다양한 변수의 영향을 함께 고려할 정량적 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방법론이 </a:t>
            </a:r>
            <a:r>
              <a:rPr kumimoji="1" lang="ko-KR" altLang="en-US" sz="1600" dirty="0"/>
              <a:t>부재한 현실 타개</a:t>
            </a:r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모형</a:t>
            </a:r>
            <a:r>
              <a:rPr kumimoji="1" lang="en-US" altLang="ko-KR" sz="1600" dirty="0"/>
              <a:t>(19%), </a:t>
            </a:r>
            <a:r>
              <a:rPr kumimoji="1" lang="ko-KR" altLang="en-US" sz="1600" dirty="0"/>
              <a:t>회귀</a:t>
            </a:r>
            <a:r>
              <a:rPr kumimoji="1" lang="en-US" altLang="ko-KR" sz="1600" dirty="0"/>
              <a:t>(19%), </a:t>
            </a:r>
            <a:r>
              <a:rPr kumimoji="1" lang="ko-KR" altLang="en-US" sz="1600" dirty="0"/>
              <a:t>시스템분석</a:t>
            </a:r>
            <a:r>
              <a:rPr kumimoji="1" lang="en-US" altLang="ko-KR" sz="1600" dirty="0"/>
              <a:t>(9.5%) </a:t>
            </a:r>
            <a:r>
              <a:rPr kumimoji="1" lang="ko-KR" altLang="en-US" sz="1600" dirty="0" smtClean="0"/>
              <a:t>대안</a:t>
            </a:r>
            <a:endParaRPr kumimoji="1" lang="ko-KR" altLang="en-US" sz="1600" dirty="0"/>
          </a:p>
          <a:p>
            <a:pPr lvl="2">
              <a:lnSpc>
                <a:spcPct val="120000"/>
              </a:lnSpc>
            </a:pPr>
            <a:r>
              <a:rPr kumimoji="1" lang="ko-KR" altLang="en-US" sz="1400" dirty="0"/>
              <a:t>데이터에 최적화된 예측방식 </a:t>
            </a:r>
            <a:r>
              <a:rPr kumimoji="1" lang="en-US" altLang="ko-KR" sz="1400" dirty="0"/>
              <a:t>(Deep Learning)</a:t>
            </a:r>
          </a:p>
          <a:p>
            <a:pPr>
              <a:lnSpc>
                <a:spcPct val="120000"/>
              </a:lnSpc>
            </a:pPr>
            <a:r>
              <a:rPr kumimoji="1" lang="ko-KR" altLang="en-US" sz="2000" dirty="0"/>
              <a:t>상관관계 분석 방식 다변화</a:t>
            </a:r>
            <a:endParaRPr kumimoji="1" lang="en-US" altLang="ko-KR" sz="20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군집분석</a:t>
            </a:r>
            <a:r>
              <a:rPr kumimoji="1" lang="en-US" altLang="ko-KR" sz="1600" dirty="0"/>
              <a:t>(80%)</a:t>
            </a:r>
            <a:r>
              <a:rPr kumimoji="1" lang="ko-KR" altLang="en-US" sz="1600" dirty="0"/>
              <a:t>이 대부분인 상관관계 분석 대안 제시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SVM, k-mean cluster</a:t>
            </a:r>
          </a:p>
          <a:p>
            <a:pPr>
              <a:lnSpc>
                <a:spcPct val="120000"/>
              </a:lnSpc>
            </a:pPr>
            <a:r>
              <a:rPr kumimoji="1" lang="ko-KR" altLang="en-US" sz="2000" dirty="0"/>
              <a:t>인과관계 연구의 대안 제시</a:t>
            </a:r>
            <a:endParaRPr kumimoji="1" lang="en-US" altLang="ko-KR" sz="2000" dirty="0"/>
          </a:p>
          <a:p>
            <a:pPr lvl="1">
              <a:lnSpc>
                <a:spcPct val="120000"/>
              </a:lnSpc>
            </a:pPr>
            <a:r>
              <a:rPr kumimoji="1" lang="ko-KR" altLang="en-US" sz="1600" dirty="0"/>
              <a:t>선험적 연관관계 의존 </a:t>
            </a:r>
            <a:r>
              <a:rPr kumimoji="1" lang="en-US" altLang="ko-KR" sz="1600" dirty="0"/>
              <a:t>(CGE 20%, IO 10%,  </a:t>
            </a:r>
            <a:r>
              <a:rPr kumimoji="1" lang="ko-KR" altLang="en-US" sz="1600" dirty="0"/>
              <a:t>모형 </a:t>
            </a:r>
            <a:r>
              <a:rPr kumimoji="1" lang="en-US" altLang="ko-KR" sz="1600" dirty="0"/>
              <a:t>20%,</a:t>
            </a:r>
            <a:r>
              <a:rPr kumimoji="1" lang="ko-KR" altLang="en-US" sz="1600" dirty="0"/>
              <a:t> 선형회귀 </a:t>
            </a:r>
            <a:r>
              <a:rPr kumimoji="1" lang="en-US" altLang="ko-KR" sz="1600" dirty="0"/>
              <a:t>30%)</a:t>
            </a:r>
            <a:r>
              <a:rPr kumimoji="1" lang="ko-KR" altLang="en-US" sz="1600" dirty="0"/>
              <a:t> 완화</a:t>
            </a:r>
            <a:endParaRPr kumimoji="1" lang="en-US" altLang="ko-KR" sz="1600" dirty="0"/>
          </a:p>
          <a:p>
            <a:pPr lvl="2">
              <a:lnSpc>
                <a:spcPct val="120000"/>
              </a:lnSpc>
            </a:pPr>
            <a:r>
              <a:rPr kumimoji="1" lang="ko-KR" altLang="en-US" sz="1400" dirty="0"/>
              <a:t>데이터 설명에 최적화된 변수 간 관계 파악 </a:t>
            </a:r>
            <a:r>
              <a:rPr kumimoji="1" lang="en-US" altLang="ko-KR" sz="1400" dirty="0"/>
              <a:t>(Regression Tree)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6096001" y="1889889"/>
            <a:ext cx="5771641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 smtClean="0"/>
              <a:t>정량분석 세부 방법론 분포 </a:t>
            </a:r>
            <a:r>
              <a:rPr kumimoji="1" lang="en-US" altLang="ko-KR" sz="2000" b="1" dirty="0" smtClean="0"/>
              <a:t>- </a:t>
            </a:r>
            <a:r>
              <a:rPr kumimoji="1" lang="ko-KR" altLang="en-US" sz="2000" b="1" dirty="0" smtClean="0"/>
              <a:t>연구목적 별 </a:t>
            </a:r>
            <a:endParaRPr kumimoji="1"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9200"/>
            <a:ext cx="5771642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 smtClean="0"/>
              <a:t>빅데이터</a:t>
            </a:r>
            <a:r>
              <a:rPr kumimoji="1" lang="ko-KR" altLang="en-US" dirty="0" smtClean="0"/>
              <a:t> 분석기법 환경정책연구 적용 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270466"/>
              </p:ext>
            </p:extLst>
          </p:nvPr>
        </p:nvGraphicFramePr>
        <p:xfrm>
          <a:off x="838200" y="1535572"/>
          <a:ext cx="10313581" cy="48503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2779"/>
                <a:gridCol w="2726871"/>
                <a:gridCol w="2922814"/>
                <a:gridCol w="2571117"/>
              </a:tblGrid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방법론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상관관계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인과관계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예측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Regression Tree, Counter </a:t>
                      </a:r>
                      <a:r>
                        <a:rPr lang="en-US" sz="1400" u="none" strike="noStrike" dirty="0" smtClean="0">
                          <a:effectLst/>
                        </a:rPr>
                        <a:t>factual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CLUSTER/ANOVA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Cluster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smtClean="0">
                          <a:effectLst/>
                        </a:rPr>
                        <a:t>Dimension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400" u="none" strike="noStrike" baseline="0" dirty="0" smtClean="0">
                          <a:effectLst/>
                        </a:rPr>
                        <a:t>R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eduction, Association Rule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CVM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14.3%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INTUITION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10%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Regression Tree, Counter </a:t>
                      </a:r>
                      <a:r>
                        <a:rPr lang="en-US" sz="1400" u="none" strike="noStrike" dirty="0" smtClean="0">
                          <a:effectLst/>
                        </a:rPr>
                        <a:t>factual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LIMDEP.MLE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 Deep Learning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Lin.REGRESSION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altLang="ko-KR" sz="1400" u="none" strike="noStrike" dirty="0" smtClean="0">
                          <a:effectLst/>
                        </a:rPr>
                        <a:t>Cluster, Dimension</a:t>
                      </a:r>
                      <a:r>
                        <a:rPr lang="en-US" altLang="ko-KR" sz="1400" u="none" strike="noStrike" baseline="0" dirty="0" smtClean="0">
                          <a:effectLst/>
                        </a:rPr>
                        <a:t> Reduction, Association Rule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Regression Tree, </a:t>
                      </a:r>
                      <a:r>
                        <a:rPr lang="en-US" sz="1400" u="none" strike="noStrike" dirty="0" smtClean="0">
                          <a:effectLst/>
                        </a:rPr>
                        <a:t>Counter </a:t>
                      </a:r>
                      <a:r>
                        <a:rPr lang="en-US" sz="1400" u="none" strike="noStrike" dirty="0">
                          <a:effectLst/>
                        </a:rPr>
                        <a:t>factual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Deep Learning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METAANALYSIS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</a:rPr>
                        <a:t>10%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Deep Learning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SCENARIO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 - 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Deep Learning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SECTORMODEL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Regression Tree, Counter </a:t>
                      </a:r>
                      <a:r>
                        <a:rPr lang="en-US" sz="1400" u="none" strike="noStrike" dirty="0" smtClean="0">
                          <a:effectLst/>
                        </a:rPr>
                        <a:t>factual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Deep Learning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  <a:tr h="346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SYSTEMDYNAMICS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 - 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Deep Learning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향후 계획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488557"/>
            <a:ext cx="10878879" cy="51081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ko-KR" altLang="en-US" dirty="0" smtClean="0"/>
              <a:t>환경연구 문헌 추가 수집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학술논문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기존 연구 문헌 자료 </a:t>
            </a:r>
            <a:r>
              <a:rPr kumimoji="1" lang="ko-KR" altLang="en-US" dirty="0"/>
              <a:t>대표성 문제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문헌연구 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 정량적 연구</a:t>
            </a:r>
            <a:endParaRPr kumimoji="1" lang="en-US" altLang="ko-KR" dirty="0"/>
          </a:p>
          <a:p>
            <a:pPr lvl="1">
              <a:lnSpc>
                <a:spcPct val="140000"/>
              </a:lnSpc>
            </a:pPr>
            <a:r>
              <a:rPr kumimoji="1" lang="ko-KR" altLang="en-US" dirty="0"/>
              <a:t>예산으로 가중치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기초연구 </a:t>
            </a:r>
            <a:r>
              <a:rPr kumimoji="1" lang="ko-KR" altLang="en-US" dirty="0" smtClean="0"/>
              <a:t>제외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시도해 보았으나 결과 </a:t>
            </a:r>
            <a:r>
              <a:rPr kumimoji="1" lang="ko-KR" altLang="en-US" dirty="0" smtClean="0"/>
              <a:t>유지</a:t>
            </a:r>
            <a:endParaRPr kumimoji="1" lang="en-US" altLang="ko-KR" dirty="0" smtClean="0"/>
          </a:p>
          <a:p>
            <a:pPr>
              <a:lnSpc>
                <a:spcPct val="140000"/>
              </a:lnSpc>
            </a:pP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정성적 연구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와 </a:t>
            </a:r>
            <a:r>
              <a:rPr kumimoji="1" lang="ko-KR" altLang="en-US" dirty="0" err="1" smtClean="0"/>
              <a:t>빅데이터</a:t>
            </a:r>
            <a:r>
              <a:rPr kumimoji="1" lang="ko-KR" altLang="en-US" dirty="0" smtClean="0"/>
              <a:t> 분석기법 간의 관련성 점검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en-US" altLang="ko-KR" dirty="0" smtClean="0"/>
              <a:t>Sample Stat, Index </a:t>
            </a:r>
            <a:r>
              <a:rPr kumimoji="1" lang="ko-KR" altLang="en-US" dirty="0" smtClean="0"/>
              <a:t>연구 중 빅데이터 분석기법 활용 가능 연구 점검</a:t>
            </a:r>
            <a:endParaRPr kumimoji="1" lang="en-US" altLang="ko-KR" dirty="0"/>
          </a:p>
          <a:p>
            <a:pPr lvl="2">
              <a:lnSpc>
                <a:spcPct val="140000"/>
              </a:lnSpc>
            </a:pPr>
            <a:r>
              <a:rPr kumimoji="1" lang="ko-KR" altLang="en-US" dirty="0" smtClean="0"/>
              <a:t>사용 목적에 대한 점검에서 시작</a:t>
            </a:r>
            <a:endParaRPr kumimoji="1" lang="en-US" altLang="ko-KR" dirty="0" smtClean="0"/>
          </a:p>
          <a:p>
            <a:pPr>
              <a:lnSpc>
                <a:spcPct val="140000"/>
              </a:lnSpc>
            </a:pPr>
            <a:r>
              <a:rPr kumimoji="1" lang="ko-KR" altLang="en-US" dirty="0" smtClean="0"/>
              <a:t>빅데이터 분석기법 </a:t>
            </a:r>
            <a:r>
              <a:rPr kumimoji="1" lang="en-US" altLang="ko-KR" dirty="0" smtClean="0"/>
              <a:t>(Machine Learning) </a:t>
            </a:r>
            <a:r>
              <a:rPr kumimoji="1" lang="ko-KR" altLang="en-US" dirty="0" smtClean="0"/>
              <a:t>방법론 소개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상관분석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Unsupervised Learning</a:t>
            </a:r>
          </a:p>
          <a:p>
            <a:pPr lvl="2">
              <a:lnSpc>
                <a:spcPct val="140000"/>
              </a:lnSpc>
            </a:pPr>
            <a:r>
              <a:rPr kumimoji="1" lang="en-US" altLang="ko-KR" dirty="0" smtClean="0"/>
              <a:t>Cluster, Dimension Reduction(PCA, t-SNE), Association Rule</a:t>
            </a:r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예측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Supervised Learning </a:t>
            </a:r>
          </a:p>
          <a:p>
            <a:pPr lvl="2">
              <a:lnSpc>
                <a:spcPct val="140000"/>
              </a:lnSpc>
            </a:pPr>
            <a:r>
              <a:rPr kumimoji="1" lang="en-US" altLang="ko-KR" dirty="0" smtClean="0"/>
              <a:t>Regression, Supporting Vector Mechanism, Decision Tree, Neural Network</a:t>
            </a:r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인과</a:t>
            </a:r>
            <a:r>
              <a:rPr kumimoji="1" lang="en-US" altLang="ko-KR" dirty="0" smtClean="0"/>
              <a:t> : Decision Tree, Counter factual experiment.</a:t>
            </a:r>
          </a:p>
          <a:p>
            <a:pPr lvl="2">
              <a:lnSpc>
                <a:spcPct val="140000"/>
              </a:lnSpc>
            </a:pPr>
            <a:r>
              <a:rPr kumimoji="1" lang="ko-KR" altLang="en-US" dirty="0" smtClean="0"/>
              <a:t>구조적 인과관계</a:t>
            </a:r>
            <a:r>
              <a:rPr kumimoji="1" lang="en-US" altLang="ko-KR" dirty="0" smtClean="0"/>
              <a:t>(why)</a:t>
            </a:r>
            <a:r>
              <a:rPr kumimoji="1" lang="ko-KR" altLang="en-US" dirty="0" smtClean="0"/>
              <a:t>는 파악하기 어려우나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경험적 인과관계</a:t>
            </a:r>
            <a:r>
              <a:rPr kumimoji="1" lang="en-US" altLang="ko-KR" dirty="0" smtClean="0"/>
              <a:t>(how)</a:t>
            </a:r>
            <a:r>
              <a:rPr kumimoji="1" lang="ko-KR" altLang="en-US" dirty="0" smtClean="0"/>
              <a:t>는 파악 가능</a:t>
            </a:r>
            <a:endParaRPr kumimoji="1" lang="en-US" altLang="ko-KR" dirty="0" smtClean="0"/>
          </a:p>
          <a:p>
            <a:pPr>
              <a:lnSpc>
                <a:spcPct val="140000"/>
              </a:lnSpc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장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환경 빅데이터 연구</a:t>
            </a:r>
            <a:endParaRPr kumimoji="1" lang="en-US" altLang="ko-KR" dirty="0" smtClean="0"/>
          </a:p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딥러닝을 </a:t>
            </a:r>
            <a:r>
              <a:rPr kumimoji="1" lang="ko-KR" altLang="en-US" dirty="0"/>
              <a:t>활용한 환경 리스크 </a:t>
            </a:r>
            <a:r>
              <a:rPr kumimoji="1" lang="ko-KR" altLang="en-US" dirty="0" smtClean="0"/>
              <a:t>예측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이동현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(1)</a:t>
            </a:r>
            <a:r>
              <a:rPr kumimoji="1" lang="ko-KR" altLang="en-US" dirty="0"/>
              <a:t> 딥러닝을 활용한 환경 리스크 예측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329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딥러닝 기술을 활용하여 전국 </a:t>
            </a:r>
            <a:r>
              <a:rPr kumimoji="1" lang="ko-KR" altLang="en-US" dirty="0" smtClean="0"/>
              <a:t>측정소 단위에서 미세먼지의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시간당 오염도를 예측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종속변수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AirKorea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 smtClean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~ 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12</a:t>
            </a:r>
            <a:r>
              <a:rPr kumimoji="1" lang="ko-KR" altLang="en-US" dirty="0" smtClean="0"/>
              <a:t>월  </a:t>
            </a:r>
            <a:r>
              <a:rPr kumimoji="1" lang="ko-KR" altLang="en-US" dirty="0"/>
              <a:t>서울시 </a:t>
            </a:r>
            <a:r>
              <a:rPr kumimoji="1" lang="en-US" altLang="ko-KR" dirty="0"/>
              <a:t>25</a:t>
            </a:r>
            <a:r>
              <a:rPr kumimoji="1" lang="ko-KR" altLang="en-US" dirty="0"/>
              <a:t>개 </a:t>
            </a:r>
            <a:r>
              <a:rPr kumimoji="1" lang="ko-KR" altLang="en-US" dirty="0" smtClean="0"/>
              <a:t>도시</a:t>
            </a:r>
            <a:r>
              <a:rPr kumimoji="1" lang="en-US" altLang="ko-KR" dirty="0" smtClean="0"/>
              <a:t>/14</a:t>
            </a:r>
            <a:r>
              <a:rPr kumimoji="1" lang="ko-KR" altLang="en-US" dirty="0" smtClean="0"/>
              <a:t>개 도로변 관측소 </a:t>
            </a:r>
            <a:r>
              <a:rPr kumimoji="1" lang="ko-KR" altLang="en-US" dirty="0"/>
              <a:t>측정 </a:t>
            </a:r>
            <a:r>
              <a:rPr kumimoji="1" lang="ko-KR" altLang="en-US" dirty="0" smtClean="0"/>
              <a:t>데이터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독립변수</a:t>
            </a:r>
            <a:endParaRPr kumimoji="1" lang="en-US" altLang="ko-KR" dirty="0" smtClean="0"/>
          </a:p>
          <a:p>
            <a:pPr lvl="2"/>
            <a:r>
              <a:rPr kumimoji="1" lang="en-US" altLang="ko-KR" dirty="0" err="1" smtClean="0"/>
              <a:t>AirKorea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대기오염물질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아황산가스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일산화탄소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이산화질소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ko-KR" altLang="en-US" dirty="0" smtClean="0"/>
              <a:t>기상청 방재기상관측 데이터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시간당 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풍속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풍향 등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순환신경망</a:t>
            </a:r>
            <a:r>
              <a:rPr kumimoji="1" lang="en-US" altLang="ko-KR" dirty="0" smtClean="0"/>
              <a:t>(RNN), </a:t>
            </a:r>
            <a:r>
              <a:rPr kumimoji="1" lang="ko-KR" altLang="en-US" dirty="0" smtClean="0"/>
              <a:t>단층 </a:t>
            </a:r>
            <a:r>
              <a:rPr kumimoji="1" lang="en-US" altLang="ko-KR" dirty="0" smtClean="0"/>
              <a:t>LSTM, </a:t>
            </a:r>
            <a:r>
              <a:rPr kumimoji="1" lang="ko-KR" altLang="en-US" dirty="0" smtClean="0"/>
              <a:t>다층 </a:t>
            </a:r>
            <a:r>
              <a:rPr kumimoji="1" lang="en-US" altLang="ko-KR" dirty="0" smtClean="0"/>
              <a:t>LTSM</a:t>
            </a:r>
            <a:r>
              <a:rPr kumimoji="1" lang="ko-KR" altLang="en-US" dirty="0" smtClean="0"/>
              <a:t> 평균제곱오차</a:t>
            </a:r>
            <a:r>
              <a:rPr kumimoji="1" lang="en-US" altLang="ko-KR" dirty="0" smtClean="0"/>
              <a:t>: OLS </a:t>
            </a:r>
            <a:r>
              <a:rPr kumimoji="1" lang="ko-KR" altLang="en-US" dirty="0" smtClean="0"/>
              <a:t>평균제곱오차</a:t>
            </a:r>
            <a:r>
              <a:rPr kumimoji="1" lang="en-US" altLang="ko-KR" dirty="0" smtClean="0"/>
              <a:t>(RMSE)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45.1%-49.7%</a:t>
            </a:r>
            <a:endParaRPr kumimoji="1" lang="ko-KR" altLang="en-US" dirty="0"/>
          </a:p>
          <a:p>
            <a:pPr lvl="1"/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물건, 개체, 게이지이(가) 표시된 사진&#10;&#10;높은 신뢰도로 생성된 설명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5772"/>
            <a:ext cx="8454311" cy="22213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분석 모형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순환신경망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(RNN: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Recurrent Neural Network)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210"/>
          </a:xfrm>
        </p:spPr>
        <p:txBody>
          <a:bodyPr/>
          <a:lstStyle/>
          <a:p>
            <a:r>
              <a:rPr lang="ko-KR" altLang="en-US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나눔고딕" panose="020D0604000000000000" pitchFamily="50" charset="-127"/>
                <a:cs typeface="Times New Roman" panose="02020603050405020304" pitchFamily="18" charset="0"/>
              </a:rPr>
              <a:t>순환신경망</a:t>
            </a:r>
            <a:r>
              <a:rPr lang="en-US" altLang="ko-KR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나눔고딕" panose="020D0604000000000000" pitchFamily="50" charset="-127"/>
                <a:cs typeface="Times New Roman" panose="02020603050405020304" pitchFamily="18" charset="0"/>
              </a:rPr>
              <a:t>(RNN)</a:t>
            </a:r>
            <a:r>
              <a:rPr lang="ko-KR" altLang="en-US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나눔고딕" panose="020D0604000000000000" pitchFamily="50" charset="-127"/>
                <a:cs typeface="Times New Roman" panose="02020603050405020304" pitchFamily="18" charset="0"/>
              </a:rPr>
              <a:t>은 동일한 네트워크를 여러 개 복사한 것</a:t>
            </a:r>
          </a:p>
          <a:p>
            <a:r>
              <a:rPr lang="ko-KR" altLang="en-US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나눔고딕" panose="020D0604000000000000" pitchFamily="50" charset="-127"/>
                <a:cs typeface="Times New Roman" panose="02020603050405020304" pitchFamily="18" charset="0"/>
              </a:rPr>
              <a:t>각 네트워크는 자신의 뒤에 있는 네트워크에 정보 </a:t>
            </a:r>
            <a:r>
              <a:rPr lang="ko-KR" altLang="en-US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나눔고딕" panose="020D0604000000000000" pitchFamily="50" charset="-127"/>
                <a:cs typeface="Times New Roman" panose="02020603050405020304" pitchFamily="18" charset="0"/>
              </a:rPr>
              <a:t>전달</a:t>
            </a:r>
            <a:endParaRPr lang="ko-KR" altLang="en-US" spc="-150" dirty="0">
              <a:ln>
                <a:solidFill>
                  <a:srgbClr val="1564B0">
                    <a:alpha val="20000"/>
                  </a:srgbClr>
                </a:solidFill>
              </a:ln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이(가) 표시된 사진&#10;&#10;매우 높은 신뢰도로 생성된 설명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7" y="534771"/>
            <a:ext cx="7133765" cy="2669594"/>
          </a:xfrm>
          <a:prstGeom prst="rect">
            <a:avLst/>
          </a:prstGeom>
        </p:spPr>
      </p:pic>
      <p:pic>
        <p:nvPicPr>
          <p:cNvPr id="8" name="그림 7" descr="개체, 물건, 하늘, 시계이(가) 표시된 사진&#10;&#10;매우 높은 신뢰도로 생성된 설명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7" y="3677680"/>
            <a:ext cx="7133765" cy="24354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22463" y="534771"/>
            <a:ext cx="389788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표준 </a:t>
            </a: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RNN: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  반복 </a:t>
            </a:r>
            <a:r>
              <a:rPr lang="ko-KR" altLang="en-US" sz="20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모듈 하나에 </a:t>
            </a: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/>
            </a:r>
            <a:b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</a:b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하나의 </a:t>
            </a:r>
            <a:r>
              <a:rPr lang="ko-KR" altLang="en-US" sz="20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층을 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포함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과거의 정보를 받아서 전달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Vanishing/Exploding gradient. 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문제에 취약</a:t>
            </a:r>
            <a:endParaRPr lang="en-US" altLang="ko-KR" sz="20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07487" y="3570468"/>
            <a:ext cx="38128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LSTM</a:t>
            </a:r>
            <a:r>
              <a:rPr lang="en-US" altLang="ko-KR" sz="20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  반복 </a:t>
            </a:r>
            <a:r>
              <a:rPr lang="ko-KR" altLang="en-US" sz="20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모듈 하나에 </a:t>
            </a: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/>
            </a:r>
            <a:b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</a:b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네 </a:t>
            </a:r>
            <a:r>
              <a:rPr lang="ko-KR" altLang="en-US" sz="20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개의 상호작용 층을 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포함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Forget gate:  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버리는 정보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Input gate:  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 갱신 정보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메모리 갱신</a:t>
            </a:r>
            <a:endParaRPr lang="en-US" altLang="ko-KR" sz="2000" spc="-150" dirty="0" smtClean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 marL="885825" lvl="1" indent="-342900">
              <a:lnSpc>
                <a:spcPct val="150000"/>
              </a:lnSpc>
              <a:buFont typeface=".AppleSystemUIFont" charset="-120"/>
              <a:buChar char="-"/>
            </a:pP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출력 </a:t>
            </a:r>
            <a:r>
              <a:rPr lang="en-US" altLang="ko-KR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 gate : </a:t>
            </a:r>
            <a:r>
              <a:rPr lang="ko-KR" altLang="en-US" sz="20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+mn-ea"/>
                <a:cs typeface="Times New Roman" panose="02020603050405020304" pitchFamily="18" charset="0"/>
              </a:rPr>
              <a:t> 전달할 정보</a:t>
            </a:r>
            <a:endParaRPr lang="en-US" altLang="ko-KR" sz="20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2"/>
          <a:stretch/>
        </p:blipFill>
        <p:spPr>
          <a:xfrm>
            <a:off x="978221" y="110821"/>
            <a:ext cx="3711658" cy="22504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5292" y="2399063"/>
            <a:ext cx="5082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버리는 정보 결정</a:t>
            </a:r>
            <a:r>
              <a:rPr lang="en-US" altLang="ko-KR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: forgot gate </a:t>
            </a:r>
            <a:endParaRPr lang="en-US" altLang="ko-KR" sz="16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 b="855"/>
          <a:stretch/>
        </p:blipFill>
        <p:spPr>
          <a:xfrm>
            <a:off x="6283620" y="0"/>
            <a:ext cx="4144432" cy="21366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00494" y="2299039"/>
            <a:ext cx="5010623" cy="115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새로운 </a:t>
            </a:r>
            <a:r>
              <a:rPr lang="ko-KR" altLang="en-US" sz="16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정보를 셀 상태에 </a:t>
            </a: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저장</a:t>
            </a:r>
            <a:endParaRPr lang="en-US" altLang="ko-KR" sz="16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marL="828675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	1. input </a:t>
            </a:r>
            <a:r>
              <a:rPr lang="en-US" altLang="ko-KR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gate: </a:t>
            </a: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갱신 대상 확정 </a:t>
            </a:r>
            <a:endParaRPr lang="en-US" altLang="ko-KR" sz="16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marL="828675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	2. tanh : </a:t>
            </a: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갱신 정보 생성</a:t>
            </a:r>
            <a:r>
              <a:rPr lang="en-US" altLang="ko-KR" sz="1600" b="1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1600" b="1" spc="-150" dirty="0">
              <a:ln>
                <a:solidFill>
                  <a:srgbClr val="1564B0">
                    <a:alpha val="2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개체, 물건이(가) 표시된 사진&#10;&#10;높은 신뢰도로 생성된 설명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6"/>
          <a:stretch/>
        </p:blipFill>
        <p:spPr>
          <a:xfrm>
            <a:off x="978221" y="3297263"/>
            <a:ext cx="4109988" cy="25335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4109" y="5794536"/>
            <a:ext cx="4461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spc="-150" dirty="0">
                <a:ln>
                  <a:solidFill>
                    <a:srgbClr val="1564B0">
                      <a:alpha val="20000"/>
                    </a:srgbClr>
                  </a:solidFill>
                </a:ln>
                <a:latin typeface="+mj-lt"/>
                <a:ea typeface="HY견고딕" panose="02030600000101010101" pitchFamily="18" charset="-127"/>
                <a:cs typeface="Times New Roman" panose="02020603050405020304" pitchFamily="18" charset="0"/>
              </a:rPr>
              <a:t>이전 셀 상태를 새로운 셀 상태로 갱신</a:t>
            </a:r>
            <a:endParaRPr lang="en-US" altLang="ko-KR" sz="1600" spc="-150" dirty="0">
              <a:ln>
                <a:solidFill>
                  <a:srgbClr val="1564B0">
                    <a:alpha val="20000"/>
                  </a:srgbClr>
                </a:solidFill>
              </a:ln>
              <a:latin typeface="+mj-lt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개체, 물건, 시계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58"/>
          <a:stretch/>
        </p:blipFill>
        <p:spPr>
          <a:xfrm>
            <a:off x="6240238" y="3374522"/>
            <a:ext cx="4951666" cy="24609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71761" y="5710582"/>
            <a:ext cx="4108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34290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무엇을 출력할지 결정</a:t>
            </a:r>
            <a:r>
              <a:rPr lang="en-US" altLang="ko-KR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output gate</a:t>
            </a:r>
            <a:endParaRPr lang="en-US" altLang="ko-KR" sz="1600" spc="-150" dirty="0">
              <a:ln>
                <a:solidFill>
                  <a:srgbClr val="1564B0">
                    <a:alpha val="20000"/>
                  </a:srgbClr>
                </a:solidFill>
              </a:ln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5292" y="123495"/>
            <a:ext cx="585417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57839" y="117835"/>
            <a:ext cx="585417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0773" y="3570086"/>
            <a:ext cx="585417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ko-K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54821" y="3570086"/>
            <a:ext cx="585417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ko-K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2" t="45668" b="32940"/>
          <a:stretch/>
        </p:blipFill>
        <p:spPr>
          <a:xfrm>
            <a:off x="2275932" y="1104797"/>
            <a:ext cx="3088424" cy="4398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1" t="33295" b="28818"/>
          <a:stretch/>
        </p:blipFill>
        <p:spPr>
          <a:xfrm>
            <a:off x="8521392" y="713434"/>
            <a:ext cx="3660625" cy="885635"/>
          </a:xfrm>
          <a:prstGeom prst="rect">
            <a:avLst/>
          </a:prstGeom>
        </p:spPr>
      </p:pic>
      <p:pic>
        <p:nvPicPr>
          <p:cNvPr id="19" name="그림 18" descr="개체, 물건이(가) 표시된 사진&#10;&#10;높은 신뢰도로 생성된 설명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4" t="43093" r="11331" b="38343"/>
          <a:stretch/>
        </p:blipFill>
        <p:spPr>
          <a:xfrm>
            <a:off x="3110631" y="4493416"/>
            <a:ext cx="2452889" cy="365116"/>
          </a:xfrm>
          <a:prstGeom prst="rect">
            <a:avLst/>
          </a:prstGeom>
        </p:spPr>
      </p:pic>
      <p:pic>
        <p:nvPicPr>
          <p:cNvPr id="20" name="그림 19" descr="개체, 물건, 시계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0" t="36051" r="4752" b="29507"/>
          <a:stretch/>
        </p:blipFill>
        <p:spPr>
          <a:xfrm>
            <a:off x="6956866" y="3740748"/>
            <a:ext cx="2692972" cy="7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연구 일반</a:t>
            </a:r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16181" y="2460565"/>
            <a:ext cx="7241340" cy="4397435"/>
            <a:chOff x="1243948" y="929158"/>
            <a:chExt cx="7241340" cy="4397435"/>
          </a:xfrm>
        </p:grpSpPr>
        <p:sp>
          <p:nvSpPr>
            <p:cNvPr id="11" name="직사각형 10"/>
            <p:cNvSpPr/>
            <p:nvPr/>
          </p:nvSpPr>
          <p:spPr>
            <a:xfrm>
              <a:off x="1277822" y="2522334"/>
              <a:ext cx="178843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28625" indent="-342900" defTabSz="914400">
                <a:lnSpc>
                  <a:spcPct val="150000"/>
                </a:lnSpc>
                <a:defRPr/>
              </a:pPr>
              <a:r>
                <a:rPr lang="en-US" altLang="ko-KR" sz="2000" spc="-150" dirty="0">
                  <a:ln>
                    <a:solidFill>
                      <a:srgbClr val="1564B0">
                        <a:alpha val="20000"/>
                      </a:srgb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Hidden layer  =  2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699008" y="980728"/>
              <a:ext cx="6690024" cy="3824420"/>
              <a:chOff x="1547664" y="1557163"/>
              <a:chExt cx="6690024" cy="3824420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659792" y="1557163"/>
                <a:ext cx="6295865" cy="3770112"/>
                <a:chOff x="1403648" y="1126600"/>
                <a:chExt cx="6295865" cy="3770112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1403648" y="1556792"/>
                  <a:ext cx="6295865" cy="3339920"/>
                  <a:chOff x="1475656" y="1858471"/>
                  <a:chExt cx="6295865" cy="3339920"/>
                </a:xfrm>
              </p:grpSpPr>
              <p:pic>
                <p:nvPicPr>
                  <p:cNvPr id="6" name="그림 5" descr="개체, 물건, 하늘, 시계이(가) 표시된 사진&#10;&#10;매우 높은 신뢰도로 생성된 설명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75656" y="3246884"/>
                    <a:ext cx="5193940" cy="1951507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 descr="개체, 물건, 하늘, 시계이(가) 표시된 사진&#10;&#10;매우 높은 신뢰도로 생성된 설명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4178" r="3477" b="13977"/>
                  <a:stretch/>
                </p:blipFill>
                <p:spPr>
                  <a:xfrm>
                    <a:off x="2758152" y="1858471"/>
                    <a:ext cx="5013369" cy="14020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" name="텍스트 상자 2"/>
                <p:cNvSpPr txBox="1"/>
                <p:nvPr/>
              </p:nvSpPr>
              <p:spPr>
                <a:xfrm>
                  <a:off x="5323968" y="1126600"/>
                  <a:ext cx="926857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dirty="0"/>
                    <a:t>Output</a:t>
                  </a:r>
                  <a:endParaRPr kumimoji="1" lang="ko-KR" altLang="en-US" dirty="0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1547664" y="3797407"/>
                <a:ext cx="3456384" cy="158417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텍스트 상자 13"/>
              <p:cNvSpPr txBox="1"/>
              <p:nvPr/>
            </p:nvSpPr>
            <p:spPr>
              <a:xfrm>
                <a:off x="7310831" y="1557163"/>
                <a:ext cx="926857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Output</a:t>
                </a:r>
                <a:endParaRPr kumimoji="1" lang="ko-KR" altLang="en-US" dirty="0"/>
              </a:p>
            </p:txBody>
          </p:sp>
        </p:grpSp>
        <p:sp>
          <p:nvSpPr>
            <p:cNvPr id="15" name="호 14"/>
            <p:cNvSpPr/>
            <p:nvPr/>
          </p:nvSpPr>
          <p:spPr>
            <a:xfrm flipH="1">
              <a:off x="1243948" y="1762123"/>
              <a:ext cx="794008" cy="2530973"/>
            </a:xfrm>
            <a:prstGeom prst="arc">
              <a:avLst>
                <a:gd name="adj1" fmla="val 16229523"/>
                <a:gd name="adj2" fmla="val 536087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488106" y="3155634"/>
              <a:ext cx="3516969" cy="158417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FF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661518" y="929158"/>
              <a:ext cx="1044082" cy="46317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364557" y="944950"/>
              <a:ext cx="1120731" cy="48176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FF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89792" y="4772595"/>
              <a:ext cx="317314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28625" indent="-342900" defTabSz="914400">
                <a:lnSpc>
                  <a:spcPct val="150000"/>
                </a:lnSpc>
                <a:defRPr/>
              </a:pPr>
              <a:r>
                <a:rPr lang="en-US" altLang="ko-KR" sz="2000" spc="-150" dirty="0">
                  <a:ln>
                    <a:solidFill>
                      <a:srgbClr val="1564B0">
                        <a:alpha val="20000"/>
                      </a:srgb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Sequence length  =  2</a:t>
              </a:r>
            </a:p>
          </p:txBody>
        </p:sp>
      </p:grp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다층 </a:t>
            </a:r>
            <a:r>
              <a:rPr kumimoji="1" lang="en-US" altLang="ko-KR" dirty="0" smtClean="0"/>
              <a:t>LSTM: 2</a:t>
            </a:r>
            <a:r>
              <a:rPr kumimoji="1" lang="ko-KR" altLang="en-US" dirty="0" smtClean="0"/>
              <a:t>개 은닉층</a:t>
            </a:r>
            <a:endParaRPr kumimoji="1"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5894"/>
          </a:xfrm>
        </p:spPr>
        <p:txBody>
          <a:bodyPr>
            <a:normAutofit/>
          </a:bodyPr>
          <a:lstStyle/>
          <a:p>
            <a:r>
              <a:rPr lang="en-US" altLang="ko-KR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시간 치의 데이터로 다음 시간 때의 미세먼지를 예측 </a:t>
            </a:r>
            <a:r>
              <a:rPr lang="en-US" altLang="ko-KR" spc="-150" dirty="0" smtClean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(Many </a:t>
            </a:r>
            <a:r>
              <a:rPr lang="en-US" altLang="ko-KR" spc="-150" dirty="0">
                <a:ln>
                  <a:solidFill>
                    <a:srgbClr val="1564B0">
                      <a:alpha val="20000"/>
                    </a:srgbClr>
                  </a:solidFill>
                </a:ln>
                <a:ea typeface="HY견고딕" panose="02030600000101010101" pitchFamily="18" charset="-127"/>
                <a:cs typeface="Times New Roman" panose="02020603050405020304" pitchFamily="18" charset="0"/>
              </a:rPr>
              <a:t>to one)</a:t>
            </a:r>
          </a:p>
          <a:p>
            <a:endParaRPr kumimoji="1" lang="ko-KR" altLang="en-US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8934911" y="3657601"/>
            <a:ext cx="2089378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X_t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아황산가스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일산화탄소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오존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이산화질소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기온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풍속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풍향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미세먼지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1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분석결과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다중회귀모형과 </a:t>
            </a:r>
            <a:r>
              <a:rPr kumimoji="1" lang="en-US" altLang="ko-KR" dirty="0" smtClean="0"/>
              <a:t>RNN</a:t>
            </a:r>
            <a:endParaRPr kumimoji="1" lang="ko-KR" altLang="en-US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8056699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그림 17" descr="물건이(가) 표시된 사진&#10;&#10;높은 신뢰도로 생성된 설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44" y="1825625"/>
            <a:ext cx="5330944" cy="1942042"/>
          </a:xfrm>
          <a:prstGeom prst="rect">
            <a:avLst/>
          </a:prstGeom>
        </p:spPr>
      </p:pic>
      <p:pic>
        <p:nvPicPr>
          <p:cNvPr id="19" name="내용 개체 틀 5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" r="50388" b="25"/>
          <a:stretch/>
        </p:blipFill>
        <p:spPr>
          <a:xfrm>
            <a:off x="6592644" y="4233334"/>
            <a:ext cx="5330944" cy="19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분석결과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LSTM </a:t>
            </a:r>
            <a:r>
              <a:rPr kumimoji="1" lang="ko-KR" altLang="en-US" dirty="0" smtClean="0"/>
              <a:t>알고리듬 사용 예측성과  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958865" y="1799923"/>
            <a:ext cx="4916208" cy="50051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ko-KR" altLang="en-US" dirty="0" smtClean="0"/>
              <a:t>단층 </a:t>
            </a:r>
            <a:r>
              <a:rPr kumimoji="1" lang="en-US" altLang="ko-KR" dirty="0" smtClean="0"/>
              <a:t>LSTM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307402" y="1799923"/>
            <a:ext cx="4901165" cy="50051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ko-KR" altLang="en-US" dirty="0" smtClean="0"/>
              <a:t>다층 </a:t>
            </a:r>
            <a:r>
              <a:rPr kumimoji="1" lang="en-US" altLang="ko-KR" dirty="0" smtClean="0"/>
              <a:t>LSTM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내용 개체 틀 9" descr="지도이(가) 표시된 사진&#10;&#10;매우 높은 신뢰도로 생성된 설명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  <p:pic>
        <p:nvPicPr>
          <p:cNvPr id="11" name="내용 개체 틀 10" descr="지도이(가) 표시된 사진&#10;&#10;매우 높은 신뢰도로 생성된 설명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향후 계획</a:t>
            </a:r>
            <a:endParaRPr kumimoji="1"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공간시계열의 특성을 반영하여 추정 결과 개선 지속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Lag Structure </a:t>
            </a:r>
            <a:r>
              <a:rPr kumimoji="1" lang="ko-KR" altLang="en-US" dirty="0" smtClean="0"/>
              <a:t>는 반영하였으나 지역 간 </a:t>
            </a:r>
            <a:r>
              <a:rPr kumimoji="1" lang="en-US" altLang="ko-KR" dirty="0" smtClean="0"/>
              <a:t>dependency</a:t>
            </a:r>
            <a:r>
              <a:rPr kumimoji="1" lang="ko-KR" altLang="en-US" dirty="0" smtClean="0"/>
              <a:t>는 반영되지 않은 상태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 서울시 이외 타 지역에 대한 확장을 시도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기존의 계량 분석 방법론과 병행을 시도</a:t>
            </a:r>
            <a:endParaRPr kumimoji="1"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7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장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환경 빅데이터 연구</a:t>
            </a:r>
            <a:endParaRPr kumimoji="1" lang="en-US" altLang="ko-KR" dirty="0" smtClean="0"/>
          </a:p>
          <a:p>
            <a:r>
              <a:rPr kumimoji="1" lang="en-US" altLang="ko-KR" dirty="0"/>
              <a:t>2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텍스트마이닝을 이용한 </a:t>
            </a:r>
            <a:r>
              <a:rPr kumimoji="1" lang="en-US" altLang="ko-KR" dirty="0"/>
              <a:t>KEI </a:t>
            </a:r>
            <a:r>
              <a:rPr kumimoji="1" lang="ko-KR" altLang="en-US" dirty="0" smtClean="0"/>
              <a:t>연구동향분석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김도연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텍스트마이닝을 </a:t>
            </a:r>
            <a:r>
              <a:rPr kumimoji="1" lang="ko-KR" altLang="en-US" dirty="0"/>
              <a:t>이용한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연구동향분석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6555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ko-KR" dirty="0"/>
              <a:t>KEI </a:t>
            </a:r>
            <a:r>
              <a:rPr kumimoji="1" lang="ko-KR" altLang="en-US" dirty="0"/>
              <a:t>연구동향 </a:t>
            </a:r>
            <a:r>
              <a:rPr kumimoji="1" lang="ko-KR" altLang="en-US" dirty="0" smtClean="0"/>
              <a:t>분석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24</a:t>
            </a:r>
            <a:r>
              <a:rPr kumimoji="1" lang="ko-KR" altLang="en-US" dirty="0"/>
              <a:t>년 간</a:t>
            </a:r>
            <a:r>
              <a:rPr kumimoji="1" lang="en-US" altLang="ko-KR" dirty="0"/>
              <a:t>(1993-2016) </a:t>
            </a:r>
            <a:r>
              <a:rPr kumimoji="1" lang="ko-KR" altLang="en-US" dirty="0"/>
              <a:t>축적된 </a:t>
            </a:r>
            <a:r>
              <a:rPr kumimoji="1" lang="en-US" altLang="ko-KR" dirty="0"/>
              <a:t>1,697</a:t>
            </a:r>
            <a:r>
              <a:rPr kumimoji="1" lang="ko-KR" altLang="en-US" dirty="0"/>
              <a:t>건의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연구보고서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목차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요약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) </a:t>
            </a:r>
            <a:r>
              <a:rPr kumimoji="1" lang="ko-KR" altLang="en-US" dirty="0" smtClean="0"/>
              <a:t>분석</a:t>
            </a:r>
            <a:endParaRPr kumimoji="1" lang="ko-KR" altLang="en-US" dirty="0"/>
          </a:p>
          <a:p>
            <a:r>
              <a:rPr kumimoji="1" lang="ko-KR" altLang="en-US" dirty="0"/>
              <a:t>연구공급 동향과 연구수요 동향 비교 </a:t>
            </a:r>
            <a:r>
              <a:rPr kumimoji="1" lang="ko-KR" altLang="en-US" dirty="0" smtClean="0"/>
              <a:t>분석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연구공급 </a:t>
            </a:r>
            <a:r>
              <a:rPr kumimoji="1" lang="ko-KR" altLang="en-US" dirty="0"/>
              <a:t>동향 파악 </a:t>
            </a:r>
            <a:r>
              <a:rPr kumimoji="1" lang="en-US" altLang="ko-KR" dirty="0"/>
              <a:t>: 13</a:t>
            </a:r>
            <a:r>
              <a:rPr kumimoji="1" lang="ko-KR" altLang="en-US" dirty="0"/>
              <a:t>년 간</a:t>
            </a:r>
            <a:r>
              <a:rPr kumimoji="1" lang="en-US" altLang="ko-KR" dirty="0"/>
              <a:t>(2004-2016) </a:t>
            </a:r>
            <a:r>
              <a:rPr kumimoji="1" lang="ko-KR" altLang="en-US" dirty="0"/>
              <a:t>축적된 </a:t>
            </a:r>
            <a:r>
              <a:rPr kumimoji="1" lang="en-US" altLang="ko-KR" dirty="0"/>
              <a:t>1,170</a:t>
            </a:r>
            <a:r>
              <a:rPr kumimoji="1" lang="ko-KR" altLang="en-US" dirty="0"/>
              <a:t>건의 </a:t>
            </a:r>
            <a:r>
              <a:rPr kumimoji="1" lang="en-US" altLang="ko-KR" dirty="0"/>
              <a:t>KEI </a:t>
            </a:r>
            <a:r>
              <a:rPr kumimoji="1" lang="ko-KR" altLang="en-US" dirty="0"/>
              <a:t>연구보고서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) </a:t>
            </a:r>
            <a:r>
              <a:rPr kumimoji="1" lang="ko-KR" altLang="en-US" dirty="0" smtClean="0"/>
              <a:t>분석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연구수요 </a:t>
            </a:r>
            <a:r>
              <a:rPr kumimoji="1" lang="ko-KR" altLang="en-US" dirty="0"/>
              <a:t>동향 파악 </a:t>
            </a:r>
            <a:r>
              <a:rPr kumimoji="1" lang="en-US" altLang="ko-KR" dirty="0"/>
              <a:t>: 13</a:t>
            </a:r>
            <a:r>
              <a:rPr kumimoji="1" lang="ko-KR" altLang="en-US" dirty="0"/>
              <a:t>년 간</a:t>
            </a:r>
            <a:r>
              <a:rPr kumimoji="1" lang="en-US" altLang="ko-KR" dirty="0"/>
              <a:t>(2004-2016) </a:t>
            </a:r>
            <a:r>
              <a:rPr kumimoji="1" lang="ko-KR" altLang="en-US" dirty="0"/>
              <a:t>축적된 </a:t>
            </a:r>
            <a:r>
              <a:rPr kumimoji="1" lang="en-US" altLang="ko-KR" dirty="0"/>
              <a:t>193,636</a:t>
            </a:r>
            <a:r>
              <a:rPr kumimoji="1" lang="ko-KR" altLang="en-US" dirty="0"/>
              <a:t>건의 </a:t>
            </a:r>
            <a:r>
              <a:rPr kumimoji="1" lang="en-US" altLang="ko-KR" dirty="0"/>
              <a:t>NAVER </a:t>
            </a:r>
            <a:r>
              <a:rPr kumimoji="1" lang="ko-KR" altLang="en-US" dirty="0"/>
              <a:t>환경뉴스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출처</a:t>
            </a:r>
            <a:r>
              <a:rPr kumimoji="1" lang="en-US" altLang="ko-KR" dirty="0"/>
              <a:t>) </a:t>
            </a:r>
            <a:r>
              <a:rPr kumimoji="1" lang="ko-KR" altLang="en-US" dirty="0" smtClean="0"/>
              <a:t>분석</a:t>
            </a:r>
            <a:endParaRPr kumimoji="1" lang="ko-KR" altLang="en-US" dirty="0"/>
          </a:p>
          <a:p>
            <a:r>
              <a:rPr kumimoji="1" lang="ko-KR" altLang="en-US" dirty="0"/>
              <a:t>중간보고까지 </a:t>
            </a:r>
            <a:r>
              <a:rPr kumimoji="1" lang="ko-KR" altLang="en-US" dirty="0" smtClean="0"/>
              <a:t>진행사항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KEI </a:t>
            </a:r>
            <a:r>
              <a:rPr kumimoji="1" lang="ko-KR" altLang="en-US" dirty="0"/>
              <a:t>연구동향 분석 </a:t>
            </a:r>
            <a:r>
              <a:rPr kumimoji="1" lang="ko-KR" altLang="en-US" dirty="0" smtClean="0"/>
              <a:t>수행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네이버 </a:t>
            </a:r>
            <a:r>
              <a:rPr kumimoji="1" lang="ko-KR" altLang="en-US" dirty="0"/>
              <a:t>환경 뉴스기사 크롤링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19</a:t>
            </a:r>
            <a:r>
              <a:rPr kumimoji="1" lang="ko-KR" altLang="en-US" dirty="0"/>
              <a:t>만개</a:t>
            </a:r>
            <a:r>
              <a:rPr kumimoji="1" lang="en-US" altLang="ko-KR" dirty="0"/>
              <a:t>) 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 </a:t>
            </a:r>
            <a:r>
              <a:rPr kumimoji="1" lang="en-US" altLang="ko-KR" dirty="0"/>
              <a:t>KEI, </a:t>
            </a:r>
            <a:r>
              <a:rPr kumimoji="1" lang="ko-KR" altLang="en-US" dirty="0"/>
              <a:t>네이버 전체 데이터 </a:t>
            </a:r>
            <a:r>
              <a:rPr kumimoji="1" lang="en-US" altLang="ko-KR" dirty="0"/>
              <a:t>LDA </a:t>
            </a:r>
            <a:r>
              <a:rPr kumimoji="1" lang="ko-KR" altLang="en-US" dirty="0"/>
              <a:t>비교 </a:t>
            </a:r>
            <a:r>
              <a:rPr kumimoji="1" lang="ko-KR" altLang="en-US" dirty="0" smtClean="0"/>
              <a:t>분석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50269" y="2041094"/>
            <a:ext cx="10603530" cy="3487755"/>
            <a:chOff x="962025" y="3638549"/>
            <a:chExt cx="9271830" cy="2505075"/>
          </a:xfrm>
        </p:grpSpPr>
        <p:grpSp>
          <p:nvGrpSpPr>
            <p:cNvPr id="3" name="그룹 2"/>
            <p:cNvGrpSpPr/>
            <p:nvPr/>
          </p:nvGrpSpPr>
          <p:grpSpPr>
            <a:xfrm>
              <a:off x="1335922" y="3754686"/>
              <a:ext cx="7274678" cy="2230605"/>
              <a:chOff x="1335922" y="3754686"/>
              <a:chExt cx="7274678" cy="2230605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794290" y="4601830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LDA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Modeling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095050" y="4595392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Association Analysis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515878" y="4601830"/>
                <a:ext cx="91781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Pre-Process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1" name="직선 화살표 연결선 10"/>
              <p:cNvCxnSpPr>
                <a:stCxn id="10" idx="3"/>
                <a:endCxn id="8" idx="1"/>
              </p:cNvCxnSpPr>
              <p:nvPr/>
            </p:nvCxnSpPr>
            <p:spPr>
              <a:xfrm>
                <a:off x="3433692" y="4853857"/>
                <a:ext cx="360598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원통 11"/>
              <p:cNvSpPr/>
              <p:nvPr/>
            </p:nvSpPr>
            <p:spPr>
              <a:xfrm>
                <a:off x="1337792" y="3754686"/>
                <a:ext cx="817488" cy="523107"/>
              </a:xfrm>
              <a:prstGeom prst="can">
                <a:avLst/>
              </a:prstGeom>
              <a:solidFill>
                <a:srgbClr val="00B0F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KEI DB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3" name="직선 화살표 연결선 12"/>
              <p:cNvCxnSpPr>
                <a:stCxn id="12" idx="4"/>
                <a:endCxn id="14" idx="2"/>
              </p:cNvCxnSpPr>
              <p:nvPr/>
            </p:nvCxnSpPr>
            <p:spPr>
              <a:xfrm>
                <a:off x="2155280" y="4016240"/>
                <a:ext cx="360598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한쪽 모서리가 잘린 사각형 13"/>
              <p:cNvSpPr/>
              <p:nvPr/>
            </p:nvSpPr>
            <p:spPr>
              <a:xfrm>
                <a:off x="2515878" y="3754686"/>
                <a:ext cx="917814" cy="523107"/>
              </a:xfrm>
              <a:prstGeom prst="snip1Rect">
                <a:avLst/>
              </a:prstGeom>
              <a:solidFill>
                <a:srgbClr val="00B0F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Research Report DB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5" name="한쪽 모서리가 잘린 사각형 14"/>
              <p:cNvSpPr/>
              <p:nvPr/>
            </p:nvSpPr>
            <p:spPr>
              <a:xfrm>
                <a:off x="2515878" y="5481234"/>
                <a:ext cx="917814" cy="494531"/>
              </a:xfrm>
              <a:prstGeom prst="snip1Rect">
                <a:avLst/>
              </a:prstGeom>
              <a:solidFill>
                <a:srgbClr val="00B0F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Environment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News DB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6" name="직선 화살표 연결선 15"/>
              <p:cNvCxnSpPr>
                <a:stCxn id="14" idx="1"/>
                <a:endCxn id="10" idx="0"/>
              </p:cNvCxnSpPr>
              <p:nvPr/>
            </p:nvCxnSpPr>
            <p:spPr>
              <a:xfrm>
                <a:off x="2974785" y="4277793"/>
                <a:ext cx="0" cy="324037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원통 16"/>
              <p:cNvSpPr/>
              <p:nvPr/>
            </p:nvSpPr>
            <p:spPr>
              <a:xfrm>
                <a:off x="1335922" y="5429837"/>
                <a:ext cx="819358" cy="555454"/>
              </a:xfrm>
              <a:prstGeom prst="can">
                <a:avLst/>
              </a:prstGeom>
              <a:solidFill>
                <a:srgbClr val="00B0F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NAVER News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>
                <a:off x="2147287" y="5685605"/>
                <a:ext cx="360598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15" idx="3"/>
              </p:cNvCxnSpPr>
              <p:nvPr/>
            </p:nvCxnSpPr>
            <p:spPr>
              <a:xfrm flipV="1">
                <a:off x="2974785" y="5117734"/>
                <a:ext cx="0" cy="36350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6378352" y="4583293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Network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Analysis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21" name="직선 화살표 연결선 20"/>
              <p:cNvCxnSpPr>
                <a:endCxn id="20" idx="1"/>
              </p:cNvCxnSpPr>
              <p:nvPr/>
            </p:nvCxnSpPr>
            <p:spPr>
              <a:xfrm>
                <a:off x="6018312" y="4835320"/>
                <a:ext cx="360040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/>
              <p:cNvSpPr/>
              <p:nvPr/>
            </p:nvSpPr>
            <p:spPr>
              <a:xfrm>
                <a:off x="7674496" y="4583293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Trend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Comparative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Analysis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376045" y="3773737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KEI Research</a:t>
                </a:r>
              </a:p>
              <a:p>
                <a:pPr algn="ctr"/>
                <a:r>
                  <a:rPr lang="en-US" altLang="ko-KR" sz="1100" dirty="0" smtClean="0">
                    <a:ea typeface="KoPub돋움체 Bold" panose="02020603020101020101" pitchFamily="18" charset="-127"/>
                  </a:rPr>
                  <a:t>Trend Analysis</a:t>
                </a:r>
                <a:endParaRPr lang="ko-KR" altLang="en-US" sz="1100" dirty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24" name="직선 화살표 연결선 23"/>
              <p:cNvCxnSpPr>
                <a:stCxn id="20" idx="0"/>
                <a:endCxn id="23" idx="2"/>
              </p:cNvCxnSpPr>
              <p:nvPr/>
            </p:nvCxnSpPr>
            <p:spPr>
              <a:xfrm flipH="1" flipV="1">
                <a:off x="6844097" y="4277793"/>
                <a:ext cx="2307" cy="30550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3797366" y="5481235"/>
                <a:ext cx="936104" cy="504056"/>
              </a:xfrm>
              <a:prstGeom prst="rect">
                <a:avLst/>
              </a:prstGeom>
              <a:solidFill>
                <a:srgbClr val="4172AD"/>
              </a:solidFill>
              <a:ln w="952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>
                    <a:ea typeface="KoPub돋움체 Bold" panose="02020603020101020101" pitchFamily="18" charset="-127"/>
                  </a:rPr>
                  <a:t>LDAvis</a:t>
                </a:r>
                <a:endParaRPr lang="en-US" altLang="ko-KR" sz="1100" dirty="0" smtClean="0"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>
              <a:xfrm>
                <a:off x="4730394" y="4853858"/>
                <a:ext cx="360040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stCxn id="8" idx="2"/>
                <a:endCxn id="25" idx="0"/>
              </p:cNvCxnSpPr>
              <p:nvPr/>
            </p:nvCxnSpPr>
            <p:spPr>
              <a:xfrm>
                <a:off x="4262342" y="5105886"/>
                <a:ext cx="3076" cy="375349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>
                <a:off x="7314456" y="4818427"/>
                <a:ext cx="360040" cy="0"/>
              </a:xfrm>
              <a:prstGeom prst="straightConnector1">
                <a:avLst/>
              </a:prstGeom>
              <a:ln w="0"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원통 28"/>
            <p:cNvSpPr/>
            <p:nvPr/>
          </p:nvSpPr>
          <p:spPr>
            <a:xfrm>
              <a:off x="9189931" y="5220768"/>
              <a:ext cx="297700" cy="215444"/>
            </a:xfrm>
            <a:prstGeom prst="can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a typeface="KoPub돋움체 Bold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487635" y="5220768"/>
              <a:ext cx="670285" cy="187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ea typeface="KoPub돋움체 Medium" panose="02020603020101020101" pitchFamily="18" charset="-127"/>
                </a:rPr>
                <a:t>Resource</a:t>
              </a:r>
              <a:endParaRPr lang="ko-KR" altLang="en-US" sz="1100" dirty="0">
                <a:ea typeface="KoPub돋움체 Medium" panose="02020603020101020101" pitchFamily="18" charset="-127"/>
              </a:endParaRPr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9189931" y="5505829"/>
              <a:ext cx="297700" cy="188296"/>
            </a:xfrm>
            <a:prstGeom prst="snip1Rect">
              <a:avLst>
                <a:gd name="adj" fmla="val 35566"/>
              </a:avLst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a typeface="KoPub돋움체 Bold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00364" y="5492252"/>
              <a:ext cx="420785" cy="187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ea typeface="KoPub돋움체 Medium" panose="02020603020101020101" pitchFamily="18" charset="-127"/>
                </a:rPr>
                <a:t>Data</a:t>
              </a:r>
              <a:endParaRPr lang="ko-KR" altLang="en-US" sz="1100" dirty="0">
                <a:ea typeface="KoPub돋움체 Medium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189931" y="5766062"/>
              <a:ext cx="297700" cy="193698"/>
            </a:xfrm>
            <a:prstGeom prst="rect">
              <a:avLst/>
            </a:prstGeom>
            <a:solidFill>
              <a:srgbClr val="4172AD"/>
            </a:solidFill>
            <a:ln w="952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a typeface="KoPub돋움체 Bold" panose="020206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500364" y="5755192"/>
              <a:ext cx="580577" cy="1879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ea typeface="KoPub돋움체 Medium" panose="02020603020101020101" pitchFamily="18" charset="-127"/>
                </a:rPr>
                <a:t>Process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098604" y="5109312"/>
              <a:ext cx="1135251" cy="958734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62025" y="3638549"/>
              <a:ext cx="9115425" cy="2505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37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/>
              <a:t>연구동향분석 작업 흐름도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6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 data </a:t>
            </a:r>
            <a:r>
              <a:rPr kumimoji="1" lang="en-US" altLang="ko-KR" dirty="0" smtClean="0"/>
              <a:t>Pre-processing</a:t>
            </a:r>
            <a:endParaRPr kumimoji="1" lang="ko-KR" altLang="en-US" dirty="0"/>
          </a:p>
        </p:txBody>
      </p:sp>
      <p:sp>
        <p:nvSpPr>
          <p:cNvPr id="38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1.</a:t>
            </a:r>
            <a:r>
              <a:rPr kumimoji="1" lang="ko-KR" altLang="en-US" sz="1700" dirty="0" smtClean="0"/>
              <a:t> 형태소분석기 수행</a:t>
            </a:r>
            <a:endParaRPr kumimoji="1" lang="en-US" altLang="ko-KR" sz="1700" dirty="0" smtClean="0"/>
          </a:p>
          <a:p>
            <a:pPr lvl="1">
              <a:lnSpc>
                <a:spcPct val="100000"/>
              </a:lnSpc>
            </a:pPr>
            <a:r>
              <a:rPr kumimoji="1" lang="en-US" altLang="ko-KR" sz="1700" dirty="0" smtClean="0"/>
              <a:t>R</a:t>
            </a:r>
            <a:r>
              <a:rPr kumimoji="1" lang="ko-KR" altLang="en-US" sz="1700" dirty="0" smtClean="0"/>
              <a:t>에서 제공하는 형태소분석기 패키지</a:t>
            </a:r>
            <a:r>
              <a:rPr kumimoji="1" lang="en-US" altLang="ko-KR" sz="1700" dirty="0" smtClean="0"/>
              <a:t>(</a:t>
            </a:r>
            <a:r>
              <a:rPr kumimoji="1" lang="en-US" altLang="ko-KR" sz="1700" dirty="0" err="1" smtClean="0"/>
              <a:t>KoNLP</a:t>
            </a:r>
            <a:r>
              <a:rPr kumimoji="1" lang="en-US" altLang="ko-KR" sz="1700" dirty="0" smtClean="0"/>
              <a:t>, </a:t>
            </a:r>
            <a:r>
              <a:rPr kumimoji="1" lang="en-US" altLang="ko-KR" sz="1700" dirty="0" err="1" smtClean="0"/>
              <a:t>tctStart</a:t>
            </a:r>
            <a:r>
              <a:rPr kumimoji="1" lang="en-US" altLang="ko-KR" sz="1700" dirty="0" smtClean="0"/>
              <a:t>)</a:t>
            </a:r>
            <a:r>
              <a:rPr kumimoji="1" lang="ko-KR" altLang="en-US" sz="1700" dirty="0" smtClean="0"/>
              <a:t>를 사용하여 명사 추출</a:t>
            </a:r>
            <a:endParaRPr kumimoji="1" lang="ko-KR" altLang="en-US" sz="17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2. </a:t>
            </a:r>
            <a:r>
              <a:rPr kumimoji="1" lang="ko-KR" altLang="en-US" sz="1700" dirty="0" smtClean="0"/>
              <a:t>특수문자</a:t>
            </a:r>
            <a:r>
              <a:rPr kumimoji="1" lang="en-US" altLang="ko-KR" sz="1700" dirty="0" smtClean="0"/>
              <a:t>, </a:t>
            </a:r>
            <a:r>
              <a:rPr kumimoji="1" lang="ko-KR" altLang="en-US" sz="1700" dirty="0" smtClean="0"/>
              <a:t>특정단어 등 </a:t>
            </a:r>
            <a:r>
              <a:rPr kumimoji="1" lang="ko-KR" altLang="en-US" sz="1700" dirty="0" err="1" smtClean="0"/>
              <a:t>불용어</a:t>
            </a:r>
            <a:r>
              <a:rPr kumimoji="1" lang="ko-KR" altLang="en-US" sz="1700" dirty="0" smtClean="0"/>
              <a:t> 삭</a:t>
            </a:r>
            <a:r>
              <a:rPr kumimoji="1" lang="ko-KR" altLang="en-US" sz="1700" dirty="0"/>
              <a:t>제</a:t>
            </a:r>
            <a:endParaRPr kumimoji="1" lang="en-US" altLang="ko-KR" sz="17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/>
              <a:t>3. </a:t>
            </a:r>
            <a:r>
              <a:rPr kumimoji="1" lang="ko-KR" altLang="en-US" sz="1700" dirty="0" smtClean="0"/>
              <a:t>단어길이 </a:t>
            </a:r>
            <a:r>
              <a:rPr kumimoji="1" lang="ko-KR" altLang="en-US" sz="1700" dirty="0" err="1"/>
              <a:t>한</a:t>
            </a:r>
            <a:r>
              <a:rPr kumimoji="1" lang="ko-KR" altLang="en-US" sz="1700" dirty="0" err="1" smtClean="0"/>
              <a:t>글자</a:t>
            </a:r>
            <a:r>
              <a:rPr kumimoji="1" lang="ko-KR" altLang="en-US" sz="1700" dirty="0" smtClean="0"/>
              <a:t> 삭제</a:t>
            </a:r>
            <a:endParaRPr kumimoji="1" lang="en-US" altLang="ko-KR" sz="17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4. </a:t>
            </a:r>
            <a:r>
              <a:rPr kumimoji="1" lang="ko-KR" altLang="en-US" sz="1700" dirty="0" smtClean="0"/>
              <a:t>출현빈도가 매우 낮은 단어</a:t>
            </a:r>
            <a:r>
              <a:rPr kumimoji="1" lang="en-US" altLang="ko-KR" sz="1700" dirty="0" smtClean="0"/>
              <a:t>(Sparse Terms) </a:t>
            </a:r>
            <a:r>
              <a:rPr kumimoji="1" lang="ko-KR" altLang="en-US" sz="1700" dirty="0" smtClean="0"/>
              <a:t>삭제</a:t>
            </a:r>
            <a:endParaRPr kumimoji="1" lang="en-US" altLang="ko-KR" sz="17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5. Low TF-IDF </a:t>
            </a:r>
            <a:r>
              <a:rPr kumimoji="1" lang="ko-KR" altLang="en-US" sz="1700" dirty="0" smtClean="0"/>
              <a:t>단어 삭제</a:t>
            </a:r>
            <a:endParaRPr kumimoji="1" lang="en-US" altLang="ko-KR" sz="17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6. DTM(Document Term Matrix)</a:t>
            </a:r>
            <a:r>
              <a:rPr kumimoji="1" lang="ko-KR" altLang="en-US" sz="1700" dirty="0" smtClean="0"/>
              <a:t>형태로 변형</a:t>
            </a:r>
            <a:endParaRPr kumimoji="1" lang="en-US" altLang="ko-KR" sz="17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700" dirty="0" smtClean="0"/>
              <a:t>   </a:t>
            </a:r>
            <a:r>
              <a:rPr kumimoji="1" lang="ko-KR" altLang="en-US" sz="1700" dirty="0" smtClean="0"/>
              <a:t>예</a:t>
            </a:r>
            <a:r>
              <a:rPr kumimoji="1" lang="en-US" altLang="ko-KR" sz="1700" dirty="0" smtClean="0"/>
              <a:t>) </a:t>
            </a:r>
            <a:r>
              <a:rPr kumimoji="1" lang="ko-KR" altLang="en-US" sz="1700" dirty="0" smtClean="0"/>
              <a:t>오른쪽 표</a:t>
            </a:r>
            <a:endParaRPr kumimoji="1" lang="ko-KR" altLang="en-US" sz="1700" dirty="0"/>
          </a:p>
          <a:p>
            <a:pPr marL="0" indent="0">
              <a:buNone/>
            </a:pPr>
            <a:endParaRPr kumimoji="1" lang="en-US" altLang="ko-KR" dirty="0" smtClean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9441777"/>
              </p:ext>
            </p:extLst>
          </p:nvPr>
        </p:nvGraphicFramePr>
        <p:xfrm>
          <a:off x="6200775" y="1835150"/>
          <a:ext cx="5400675" cy="417125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04562"/>
                <a:gridCol w="955708"/>
                <a:gridCol w="1080135"/>
                <a:gridCol w="1080135"/>
                <a:gridCol w="1080135"/>
              </a:tblGrid>
              <a:tr h="7937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 smtClean="0">
                          <a:effectLst/>
                        </a:rPr>
                        <a:t>        </a:t>
                      </a:r>
                      <a:r>
                        <a:rPr lang="en-US" altLang="ko-KR" sz="1400" kern="0" spc="-30" dirty="0" smtClean="0">
                          <a:effectLst/>
                        </a:rPr>
                        <a:t>Term</a:t>
                      </a:r>
                    </a:p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-30" dirty="0" smtClean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Document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64770" marR="64770" marT="17907" marB="17907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기후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오염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>
                          <a:effectLst/>
                        </a:rPr>
                        <a:t>…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한강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790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보고서 </a:t>
                      </a:r>
                      <a:r>
                        <a:rPr lang="en-US" sz="1600" kern="0" spc="-30" dirty="0" smtClean="0">
                          <a:effectLst/>
                        </a:rPr>
                        <a:t>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0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>
                          <a:effectLst/>
                        </a:rPr>
                        <a:t>…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790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보고서 </a:t>
                      </a:r>
                      <a:r>
                        <a:rPr lang="en-US" sz="1600" kern="0" spc="-30" dirty="0" smtClean="0">
                          <a:effectLst/>
                        </a:rPr>
                        <a:t>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2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-30" dirty="0" smtClean="0">
                          <a:effectLst/>
                        </a:rPr>
                        <a:t>…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  <a:tr h="79151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-30" dirty="0" smtClean="0">
                          <a:effectLst/>
                        </a:rPr>
                        <a:t>…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KoPub바탕체 Light"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-30" dirty="0" smtClean="0">
                          <a:effectLst/>
                        </a:rPr>
                        <a:t>…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/>
                </a:tc>
              </a:tr>
              <a:tr h="790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 smtClean="0">
                          <a:effectLst/>
                        </a:rPr>
                        <a:t>보고서</a:t>
                      </a:r>
                      <a:r>
                        <a:rPr lang="en-US" sz="1600" kern="0" spc="-30" dirty="0" smtClean="0">
                          <a:effectLst/>
                        </a:rPr>
                        <a:t>3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0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1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30" dirty="0">
                          <a:effectLst/>
                        </a:rPr>
                        <a:t>…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5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5941" marR="35941" marT="71882" marB="7188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99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분석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단어 분포 → 문서 주제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825625"/>
            <a:ext cx="6159500" cy="4351338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 smtClean="0"/>
              <a:t>단어 분포에서 숨어있는 문서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주제 파악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Unsupervised Learning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lvl="2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단어</a:t>
            </a:r>
            <a:r>
              <a:rPr kumimoji="1" lang="en-US" altLang="ko-KR" dirty="0"/>
              <a:t>(word) </a:t>
            </a:r>
            <a:r>
              <a:rPr kumimoji="1" lang="ko-KR" altLang="en-US" dirty="0"/>
              <a:t>가 모이면 주제</a:t>
            </a:r>
            <a:r>
              <a:rPr kumimoji="1" lang="en-US" altLang="ko-KR" dirty="0"/>
              <a:t>(topic), </a:t>
            </a:r>
            <a:r>
              <a:rPr kumimoji="1" lang="ko-KR" altLang="en-US" dirty="0"/>
              <a:t>주제가 모이면 문서</a:t>
            </a:r>
            <a:r>
              <a:rPr kumimoji="1" lang="en-US" altLang="ko-KR" dirty="0"/>
              <a:t>(Document)</a:t>
            </a:r>
          </a:p>
          <a:p>
            <a:pPr lvl="2"/>
            <a:r>
              <a:rPr kumimoji="1" lang="ko-KR" altLang="en-US" dirty="0"/>
              <a:t>문서</a:t>
            </a:r>
            <a:r>
              <a:rPr kumimoji="1" lang="en-US" altLang="ko-KR" dirty="0"/>
              <a:t>[Document]←</a:t>
            </a:r>
            <a:r>
              <a:rPr kumimoji="1" lang="ko-KR" altLang="en-US" dirty="0"/>
              <a:t> 토픽</a:t>
            </a:r>
            <a:r>
              <a:rPr kumimoji="1" lang="en-US" altLang="ko-KR" dirty="0"/>
              <a:t>[Topic]</a:t>
            </a:r>
            <a:r>
              <a:rPr kumimoji="1" lang="ko-KR" altLang="en-US" dirty="0"/>
              <a:t> </a:t>
            </a:r>
            <a:r>
              <a:rPr kumimoji="1" lang="en-US" altLang="ko-KR" dirty="0"/>
              <a:t>←</a:t>
            </a:r>
            <a:r>
              <a:rPr kumimoji="1" lang="ko-KR" altLang="en-US" dirty="0"/>
              <a:t> 단어</a:t>
            </a:r>
            <a:r>
              <a:rPr kumimoji="1" lang="en-US" altLang="ko-KR" dirty="0"/>
              <a:t>[Word</a:t>
            </a:r>
            <a:r>
              <a:rPr kumimoji="1" lang="en-US" altLang="ko-KR" dirty="0" smtClean="0"/>
              <a:t>]</a:t>
            </a:r>
          </a:p>
          <a:p>
            <a:pPr lvl="2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주제의 </a:t>
            </a:r>
            <a:r>
              <a:rPr kumimoji="1" lang="en-US" altLang="ko-KR" dirty="0" smtClean="0"/>
              <a:t>posterior </a:t>
            </a:r>
            <a:r>
              <a:rPr kumimoji="1" lang="ko-KR" altLang="en-US" dirty="0" smtClean="0"/>
              <a:t>분포 도출 </a:t>
            </a:r>
            <a:r>
              <a:rPr kumimoji="1" lang="en-US" altLang="ko-KR" dirty="0" smtClean="0"/>
              <a:t>Bayesian Estimation</a:t>
            </a:r>
          </a:p>
          <a:p>
            <a:pPr lvl="2"/>
            <a:r>
              <a:rPr kumimoji="1" lang="ko-KR" altLang="en-US" dirty="0" smtClean="0"/>
              <a:t>단어의 </a:t>
            </a:r>
            <a:r>
              <a:rPr kumimoji="1" lang="en-US" altLang="ko-KR" dirty="0" smtClean="0"/>
              <a:t>likelihood </a:t>
            </a:r>
            <a:r>
              <a:rPr kumimoji="1" lang="ko-KR" altLang="en-US" dirty="0" smtClean="0"/>
              <a:t>함수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주제의 </a:t>
            </a:r>
            <a:r>
              <a:rPr kumimoji="1" lang="en-US" altLang="ko-KR" dirty="0" smtClean="0"/>
              <a:t>prior</a:t>
            </a:r>
            <a:r>
              <a:rPr kumimoji="1" lang="ko-KR" altLang="en-US" dirty="0" smtClean="0"/>
              <a:t> 분포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문서 별 개별 주제가 출현할 확률 중 가장 큰 값을 갖는 주제를 그 문서의 주제로 선정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2573661"/>
            <a:ext cx="5181600" cy="249966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분석 결과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도출된 주제와 </a:t>
            </a:r>
            <a:r>
              <a:rPr kumimoji="1" lang="ko-KR" altLang="en-US" dirty="0" err="1" smtClean="0"/>
              <a:t>연관어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3600" dirty="0" smtClean="0"/>
              <a:t> </a:t>
            </a:r>
            <a:r>
              <a:rPr kumimoji="1" lang="ko-KR" altLang="en-US" sz="2000" dirty="0" smtClean="0"/>
              <a:t>예시</a:t>
            </a:r>
            <a:r>
              <a:rPr kumimoji="1" lang="en-US" altLang="ko-KR" sz="2000" dirty="0"/>
              <a:t>1</a:t>
            </a:r>
            <a:r>
              <a:rPr kumimoji="1" lang="en-US" altLang="ko-KR" sz="2000" dirty="0" smtClean="0"/>
              <a:t>) </a:t>
            </a:r>
            <a:r>
              <a:rPr kumimoji="1" lang="en-US" altLang="ko-KR" sz="2000" b="1" dirty="0" smtClean="0"/>
              <a:t>KEI </a:t>
            </a:r>
            <a:r>
              <a:rPr kumimoji="1" lang="ko-KR" altLang="en-US" sz="2000" b="1" dirty="0" smtClean="0"/>
              <a:t>연구보고서</a:t>
            </a:r>
            <a:r>
              <a:rPr kumimoji="1" lang="ko-KR" altLang="en-US" sz="2000" dirty="0" smtClean="0"/>
              <a:t>에서 추출한 토픽 </a:t>
            </a:r>
            <a:r>
              <a:rPr kumimoji="1" lang="en-US" altLang="ko-KR" sz="2000" dirty="0" smtClean="0"/>
              <a:t>2</a:t>
            </a:r>
            <a:r>
              <a:rPr kumimoji="1" lang="ko-KR" altLang="en-US" sz="2000" dirty="0" smtClean="0"/>
              <a:t>번</a:t>
            </a:r>
            <a:r>
              <a:rPr kumimoji="1" lang="en-US" altLang="ko-KR" sz="2000" dirty="0" smtClean="0"/>
              <a:t>: </a:t>
            </a:r>
            <a:r>
              <a:rPr kumimoji="1" lang="ko-KR" altLang="en-US" sz="2000" dirty="0" smtClean="0"/>
              <a:t>폐기물</a:t>
            </a:r>
            <a:endParaRPr kumimoji="1"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8201" y="1506504"/>
            <a:ext cx="10144124" cy="52149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algn="ctr">
              <a:lnSpc>
                <a:spcPct val="200000"/>
              </a:lnSpc>
            </a:pPr>
            <a:endParaRPr lang="en-US" altLang="ko-KR" sz="12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2792" y="1562572"/>
            <a:ext cx="9955559" cy="431158"/>
          </a:xfrm>
          <a:prstGeom prst="roundRect">
            <a:avLst>
              <a:gd name="adj" fmla="val 4974"/>
            </a:avLst>
          </a:prstGeom>
          <a:solidFill>
            <a:srgbClr val="008F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LDAvis</a:t>
            </a:r>
            <a:r>
              <a:rPr lang="en-US" altLang="ko-KR" sz="1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(Topic 2)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" r="2181" b="663"/>
          <a:stretch/>
        </p:blipFill>
        <p:spPr bwMode="auto">
          <a:xfrm>
            <a:off x="912978" y="2093101"/>
            <a:ext cx="9942053" cy="446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06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개관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417890"/>
              </p:ext>
            </p:extLst>
          </p:nvPr>
        </p:nvGraphicFramePr>
        <p:xfrm>
          <a:off x="838200" y="1531385"/>
          <a:ext cx="10141529" cy="478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4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65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77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84519"/>
              </a:tblGrid>
              <a:tr h="3952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연구성격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일반사업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연구형</a:t>
                      </a:r>
                      <a:r>
                        <a:rPr lang="en-US" altLang="ko-KR" sz="1400" dirty="0"/>
                        <a:t>),</a:t>
                      </a:r>
                      <a:r>
                        <a:rPr lang="ko-KR" altLang="en-US" sz="1400" dirty="0"/>
                        <a:t> 계속사업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연구기간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2017.1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~2017.12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6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강성원 연구위원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책임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장기복 선임연구위원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진대용 부연구위원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홍한움</a:t>
                      </a:r>
                      <a:r>
                        <a:rPr lang="ko-KR" altLang="en-US" sz="1400" baseline="0" dirty="0" smtClean="0"/>
                        <a:t> 부연구위원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한국진 전문원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김진형 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김도연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강선아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정은혜 위촉연구원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이동현 </a:t>
                      </a:r>
                      <a:r>
                        <a:rPr lang="ko-KR" altLang="en-US" sz="1400" dirty="0" err="1" smtClean="0"/>
                        <a:t>한국산업기술대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dirty="0" smtClean="0"/>
                        <a:t>교수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위탁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자문위원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명수정 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배현주 </a:t>
                      </a:r>
                      <a:r>
                        <a:rPr lang="ko-KR" altLang="en-US" sz="1400" dirty="0" smtClean="0"/>
                        <a:t>연구위원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이명진 부연구위원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338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외부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김종률 과장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환경부 정책총괄과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우석진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명지대학교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강희찬 교수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인천대학교 경제학과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이성호 박사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한국개발연구원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1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자문일정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착수자문회의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 smtClean="0"/>
                        <a:t>월 </a:t>
                      </a:r>
                      <a:r>
                        <a:rPr lang="en-US" altLang="ko-KR" sz="1400" dirty="0" smtClean="0"/>
                        <a:t>30</a:t>
                      </a:r>
                      <a:r>
                        <a:rPr lang="ko-KR" altLang="en-US" sz="1400" dirty="0" smtClean="0"/>
                        <a:t>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 smtClean="0"/>
                        <a:t>월 </a:t>
                      </a:r>
                      <a:r>
                        <a:rPr lang="en-US" altLang="ko-KR" sz="1400" dirty="0" smtClean="0"/>
                        <a:t>29</a:t>
                      </a:r>
                      <a:r>
                        <a:rPr lang="ko-KR" altLang="en-US" sz="1400" dirty="0" smtClean="0"/>
                        <a:t>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최종자문회의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smtClean="0"/>
                        <a:t>2017</a:t>
                      </a:r>
                      <a:r>
                        <a:rPr lang="ko-KR" altLang="en-US" sz="1400" dirty="0" smtClean="0"/>
                        <a:t>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분석 결과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도출된 주제와 </a:t>
            </a:r>
            <a:r>
              <a:rPr kumimoji="1" lang="ko-KR" altLang="en-US" dirty="0" err="1" smtClean="0"/>
              <a:t>연관어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3600" dirty="0" smtClean="0"/>
              <a:t> </a:t>
            </a:r>
            <a:r>
              <a:rPr kumimoji="1" lang="ko-KR" altLang="en-US" sz="2000" dirty="0" smtClean="0"/>
              <a:t>예시</a:t>
            </a:r>
            <a:r>
              <a:rPr kumimoji="1" lang="en-US" altLang="ko-KR" sz="2000" dirty="0" smtClean="0"/>
              <a:t>2) </a:t>
            </a:r>
            <a:r>
              <a:rPr kumimoji="1" lang="ko-KR" altLang="en-US" sz="2000" b="1" dirty="0" err="1" smtClean="0"/>
              <a:t>네이버</a:t>
            </a:r>
            <a:r>
              <a:rPr kumimoji="1" lang="ko-KR" altLang="en-US" sz="2000" b="1" dirty="0" smtClean="0"/>
              <a:t> 환경뉴스</a:t>
            </a:r>
            <a:r>
              <a:rPr kumimoji="1" lang="ko-KR" altLang="en-US" sz="2000" dirty="0" smtClean="0"/>
              <a:t>에서 추출한 토픽 </a:t>
            </a:r>
            <a:r>
              <a:rPr kumimoji="1" lang="en-US" altLang="ko-KR" sz="2000" dirty="0"/>
              <a:t>1</a:t>
            </a:r>
            <a:r>
              <a:rPr kumimoji="1" lang="ko-KR" altLang="en-US" sz="2000" dirty="0" smtClean="0"/>
              <a:t>번</a:t>
            </a:r>
            <a:r>
              <a:rPr kumimoji="1" lang="en-US" altLang="ko-KR" sz="2000" dirty="0" smtClean="0"/>
              <a:t>: </a:t>
            </a:r>
            <a:r>
              <a:rPr kumimoji="1" lang="ko-KR" altLang="en-US" sz="2000" dirty="0" smtClean="0"/>
              <a:t>폐기물</a:t>
            </a:r>
            <a:endParaRPr kumimoji="1"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5415" y="1524001"/>
            <a:ext cx="10374059" cy="523563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algn="ctr">
              <a:lnSpc>
                <a:spcPct val="200000"/>
              </a:lnSpc>
            </a:pPr>
            <a:endParaRPr lang="en-US" altLang="ko-KR" sz="12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3865" y="1580069"/>
            <a:ext cx="10181220" cy="432866"/>
          </a:xfrm>
          <a:prstGeom prst="roundRect">
            <a:avLst>
              <a:gd name="adj" fmla="val 4974"/>
            </a:avLst>
          </a:prstGeom>
          <a:solidFill>
            <a:srgbClr val="008FD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LDAvis</a:t>
            </a:r>
            <a:r>
              <a:rPr lang="en-US" altLang="ko-KR" sz="1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(Topic 1)</a:t>
            </a:r>
            <a:endParaRPr lang="ko-KR" alt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81207"/>
            <a:ext cx="10219017" cy="474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70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38198" y="1165660"/>
            <a:ext cx="102789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50000"/>
              </a:lnSpc>
              <a:buClr>
                <a:srgbClr val="00B0F0"/>
              </a:buClr>
            </a:pP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+mn-ea"/>
              </a:rPr>
            </a:b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- 1993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년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~2016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년까지의 수집한 전체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KEI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연구보고서 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LDA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분석 결과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prstClr val="black"/>
                </a:solidFill>
                <a:latin typeface="+mn-ea"/>
              </a:rPr>
            </a:b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: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600" b="1" dirty="0" smtClean="0">
                <a:solidFill>
                  <a:prstClr val="black"/>
                </a:solidFill>
                <a:latin typeface="+mn-ea"/>
              </a:rPr>
              <a:t>개 토픽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에너지자원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폐기물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대외협력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+mn-ea"/>
              </a:rPr>
              <a:t>물환경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환경영향평가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기후변화</a:t>
            </a:r>
            <a:r>
              <a:rPr lang="en-US" altLang="ko-KR" sz="1600" dirty="0" smtClean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+mn-ea"/>
              </a:rPr>
              <a:t>으로 분류됨</a:t>
            </a:r>
            <a:endParaRPr lang="en-US" altLang="ko-KR" sz="16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447926"/>
            <a:ext cx="12192000" cy="3771900"/>
            <a:chOff x="108473" y="2888548"/>
            <a:chExt cx="11945276" cy="3467802"/>
          </a:xfrm>
        </p:grpSpPr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73" y="2888548"/>
              <a:ext cx="11945276" cy="3467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689956" y="3263672"/>
              <a:ext cx="4044441" cy="283138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42017" y="3256051"/>
              <a:ext cx="2047403" cy="28313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97041" y="3256050"/>
              <a:ext cx="2022220" cy="2839005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819261" y="3263672"/>
              <a:ext cx="1620139" cy="28313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 smtClean="0"/>
              <a:t>KEI </a:t>
            </a:r>
            <a:r>
              <a:rPr kumimoji="1" lang="ko-KR" altLang="en-US" dirty="0" smtClean="0"/>
              <a:t>연구보고서 </a:t>
            </a:r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분석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65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6587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55573" y="962024"/>
          <a:ext cx="11922126" cy="5768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1063"/>
                <a:gridCol w="5961063"/>
              </a:tblGrid>
              <a:tr h="28844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844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제목 1"/>
          <p:cNvSpPr txBox="1">
            <a:spLocks/>
          </p:cNvSpPr>
          <p:nvPr/>
        </p:nvSpPr>
        <p:spPr>
          <a:xfrm>
            <a:off x="809624" y="-158750"/>
            <a:ext cx="10856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/>
              <a:t>키워드 </a:t>
            </a:r>
            <a:r>
              <a:rPr kumimoji="1" lang="ko-KR" altLang="en-US" dirty="0"/>
              <a:t>연관성 및 네트워크 분석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12038" r="7352" b="13393"/>
          <a:stretch/>
        </p:blipFill>
        <p:spPr bwMode="auto">
          <a:xfrm>
            <a:off x="3032124" y="971549"/>
            <a:ext cx="3073402" cy="286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251931"/>
            <a:ext cx="2857500" cy="18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55573" y="3111194"/>
            <a:ext cx="28721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수질오염총량제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시행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원격탐사기법 활용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b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환경친화 기술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유전자 변형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전국 폐기물 개선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등의 연구가 활발했음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5573" y="962024"/>
            <a:ext cx="1452561" cy="2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tabLst/>
              <a:defRPr/>
            </a:pP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1993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 </a:t>
            </a: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 2002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105526" y="962024"/>
            <a:ext cx="1452561" cy="2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tabLst/>
              <a:defRPr/>
            </a:pP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2003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 </a:t>
            </a: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 2007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5573" y="3836300"/>
            <a:ext cx="1452561" cy="2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tabLst/>
              <a:defRPr/>
            </a:pP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2008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 </a:t>
            </a: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 2012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103935" y="3836300"/>
            <a:ext cx="1452561" cy="29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tabLst/>
              <a:defRPr/>
            </a:pP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2013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 </a:t>
            </a:r>
            <a:r>
              <a:rPr lang="en-US" altLang="ko-KR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 2016</a:t>
            </a:r>
            <a:r>
              <a:rPr lang="ko-KR" altLang="en-US" sz="1050" b="1" kern="0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10801" r="9000" b="12400"/>
          <a:stretch/>
        </p:blipFill>
        <p:spPr bwMode="auto">
          <a:xfrm>
            <a:off x="9153525" y="971548"/>
            <a:ext cx="2924173" cy="285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6" y="1224944"/>
            <a:ext cx="3047999" cy="193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115051" y="3126009"/>
            <a:ext cx="306365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기후변화 영향평가 및 적응시스템 구축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온실가스 배출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환경경제통합계정 키워드가 새롭게 등장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전구간에 이어 유해화학물질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남북 키워드 계속 등장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1400" r="9400" b="13268"/>
          <a:stretch/>
        </p:blipFill>
        <p:spPr bwMode="auto">
          <a:xfrm>
            <a:off x="3032124" y="3861585"/>
            <a:ext cx="3071811" cy="286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4132263"/>
            <a:ext cx="2867663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55573" y="6000751"/>
            <a:ext cx="287217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기후변화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온실가스 키워드의 매개중심성 높아짐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해양 유류 유출사고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녹색성장 조성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해수면 상승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b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소음 키워드가 새롭게 등장함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13800" r="10600" b="14999"/>
          <a:stretch/>
        </p:blipFill>
        <p:spPr bwMode="auto">
          <a:xfrm>
            <a:off x="9147423" y="3861585"/>
            <a:ext cx="2930276" cy="286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72" y="4116970"/>
            <a:ext cx="3023851" cy="192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105526" y="6000750"/>
            <a:ext cx="307318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전구간에 이어 기후변화 키워드의 매개중심성 높아짐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환경 키워드와 관련하여 건강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전망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에너지 키워드가 새롭게 등장함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1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-6350"/>
            <a:ext cx="10856496" cy="1325563"/>
          </a:xfrm>
        </p:spPr>
        <p:txBody>
          <a:bodyPr>
            <a:normAutofit/>
          </a:bodyPr>
          <a:lstStyle/>
          <a:p>
            <a:r>
              <a:rPr kumimoji="1" lang="ko-KR" altLang="en-US" dirty="0" err="1" smtClean="0"/>
              <a:t>네이버</a:t>
            </a:r>
            <a:r>
              <a:rPr kumimoji="1" lang="ko-KR" altLang="en-US" dirty="0" smtClean="0"/>
              <a:t> 뉴스 기사 데이터 수집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17982" y="1098553"/>
          <a:ext cx="10938587" cy="554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917"/>
                <a:gridCol w="9918670"/>
              </a:tblGrid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구분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내용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수집 도구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JAVA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aseline="0" dirty="0" err="1" smtClean="0">
                          <a:latin typeface="+mn-lt"/>
                          <a:ea typeface="+mn-ea"/>
                        </a:rPr>
                        <a:t>Jsoup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(html parser)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산출 조건</a:t>
                      </a:r>
                      <a:endParaRPr lang="en-US" altLang="ko-KR" sz="900" b="1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latin typeface="+mn-lt"/>
                          <a:ea typeface="+mn-ea"/>
                        </a:rPr>
                        <a:t>네이버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 뉴스 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-&gt;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사회 분야 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-&gt;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환경 분야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산출 기간</a:t>
                      </a:r>
                      <a:endParaRPr lang="en-US" altLang="ko-KR" sz="900" b="1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2004-01-01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 00:00:00 ~ 2016-12-12 23:59:59 (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13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개년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산출 영역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제목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날짜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년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월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일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시간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),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언론사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산출 유형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지면기사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보도자료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386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언론사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EBN,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 EPA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연합뉴스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JTBC, KBS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MBC IMTV, MBC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MBN, OSEN, SBS, SBS CNBC, SBS </a:t>
                      </a:r>
                      <a:r>
                        <a:rPr lang="en-US" altLang="ko-KR" sz="900" baseline="0" dirty="0" err="1" smtClean="0">
                          <a:latin typeface="+mn-lt"/>
                          <a:ea typeface="+mn-ea"/>
                        </a:rPr>
                        <a:t>funE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SBS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TV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리포트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TV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조선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Y-STAR, YTN, YTN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현장생중계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ZDNet Korea,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강원일보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경향신문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광주드림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국민일보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국정브리핑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내일신문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노컷뉴스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1,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뉴시스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대전일보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데일리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서프라이즈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데일리안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동아일보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디지털데일리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디지털타임스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라디오코리아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레이디경향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마이데일리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매경이코노미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매일경제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매일신문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머니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S,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머니투데이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문화일보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미디어오늘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부산일보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블로터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서울경제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서울신문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세계일보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소년한국일보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스타뉴스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스포츠경향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스포츠동아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스포츠서울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스포츠서울닷컴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스포츠조선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스포츠한국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시사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IN,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시사저널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신동아 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아시아경제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아이뉴스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24,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업코리아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엑스포츠뉴스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연합뉴스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연합뉴스 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TV,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오마이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TV,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오마이뉴스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이데일리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이코노미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21,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이코노믹리뷰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인터뷰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365,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일간스포츠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(OLD),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일다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전자신문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제주일보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조선비즈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조선일보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조세일보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주간경향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주간동아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주간한국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중앙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SUNDAY,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중앙일보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참세상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참세상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aseline="0" dirty="0" err="1" smtClean="0">
                          <a:latin typeface="+mn-lt"/>
                          <a:ea typeface="+mn-ea"/>
                        </a:rPr>
                        <a:t>vod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컬처뉴스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코메디닷컴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쿠키뉴스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파이낸셜뉴스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팝뉴스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프라임경제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프레시안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프로메테우스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한겨레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한겨레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21,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한국경제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한국경제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TV,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한국일보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헤럴드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POP, </a:t>
                      </a:r>
                      <a:r>
                        <a:rPr lang="ko-KR" altLang="en-US" sz="900" baseline="0" dirty="0" err="1" smtClean="0">
                          <a:latin typeface="+mn-lt"/>
                          <a:ea typeface="+mn-ea"/>
                        </a:rPr>
                        <a:t>헤럴드경제</a:t>
                      </a:r>
                      <a:r>
                        <a:rPr lang="en-US" altLang="ko-KR" sz="900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lt"/>
                          <a:ea typeface="+mn-ea"/>
                        </a:rPr>
                        <a:t>헬스조선 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101</a:t>
                      </a:r>
                      <a:r>
                        <a:rPr lang="ko-KR" altLang="en-US" sz="900" dirty="0" smtClean="0">
                          <a:latin typeface="+mn-lt"/>
                          <a:ea typeface="+mn-ea"/>
                        </a:rPr>
                        <a:t>개</a:t>
                      </a:r>
                      <a:r>
                        <a:rPr lang="en-US" altLang="ko-KR" sz="900" dirty="0" smtClean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2440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산출 양</a:t>
                      </a:r>
                      <a:endParaRPr lang="ko-KR" altLang="en-US" sz="900" b="1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총 </a:t>
                      </a:r>
                      <a:r>
                        <a:rPr lang="en-US" altLang="ko-KR" sz="900" b="1" dirty="0" smtClean="0">
                          <a:latin typeface="+mn-lt"/>
                          <a:ea typeface="+mn-ea"/>
                        </a:rPr>
                        <a:t>193,636</a:t>
                      </a:r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개</a:t>
                      </a:r>
                      <a:endParaRPr lang="en-US" altLang="ko-KR" sz="900" b="1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en-US" altLang="ko-KR" sz="900" dirty="0" smtClean="0">
                        <a:latin typeface="+mn-lt"/>
                        <a:ea typeface="+mn-ea"/>
                      </a:endParaRPr>
                    </a:p>
                    <a:p>
                      <a:pPr latinLnBrk="1"/>
                      <a:endParaRPr lang="ko-KR" altLang="en-US" sz="9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2327" r="1724" b="1378"/>
          <a:stretch/>
        </p:blipFill>
        <p:spPr bwMode="auto">
          <a:xfrm>
            <a:off x="2501121" y="3995442"/>
            <a:ext cx="5547503" cy="265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5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88900"/>
            <a:ext cx="10856496" cy="1325563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LDA </a:t>
            </a:r>
            <a:r>
              <a:rPr kumimoji="1" lang="ko-KR" altLang="en-US" dirty="0" smtClean="0"/>
              <a:t>결과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비교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82598" y="1214966"/>
          <a:ext cx="10956926" cy="506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8463"/>
                <a:gridCol w="5478463"/>
              </a:tblGrid>
              <a:tr h="415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KEI </a:t>
                      </a:r>
                      <a:r>
                        <a:rPr lang="ko-KR" altLang="en-US" dirty="0" smtClean="0"/>
                        <a:t>연구보고서</a:t>
                      </a:r>
                      <a:r>
                        <a:rPr lang="en-US" altLang="ko-KR" dirty="0" smtClean="0"/>
                        <a:t>(1993~2016)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네이버</a:t>
                      </a:r>
                      <a:r>
                        <a:rPr lang="ko-KR" altLang="en-US" dirty="0" smtClean="0"/>
                        <a:t> 환경뉴스</a:t>
                      </a:r>
                      <a:r>
                        <a:rPr lang="en-US" altLang="ko-KR" dirty="0" smtClean="0"/>
                        <a:t>(2004~2016)</a:t>
                      </a:r>
                      <a:endParaRPr lang="ko-KR" altLang="en-US" dirty="0"/>
                    </a:p>
                  </a:txBody>
                  <a:tcPr/>
                </a:tc>
              </a:tr>
              <a:tr h="46468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580047932"/>
              </p:ext>
            </p:extLst>
          </p:nvPr>
        </p:nvGraphicFramePr>
        <p:xfrm>
          <a:off x="6214666" y="1954504"/>
          <a:ext cx="5043884" cy="4065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409909305"/>
              </p:ext>
            </p:extLst>
          </p:nvPr>
        </p:nvGraphicFramePr>
        <p:xfrm>
          <a:off x="759520" y="2042444"/>
          <a:ext cx="4784030" cy="3995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300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</a:t>
            </a:r>
            <a:r>
              <a:rPr kumimoji="1" lang="en-US" altLang="ko-KR" dirty="0" smtClean="0"/>
              <a:t> </a:t>
            </a:r>
            <a:r>
              <a:rPr kumimoji="1" lang="ko-KR" altLang="en-US" dirty="0" smtClean="0"/>
              <a:t>향후계획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728262"/>
            <a:ext cx="10878879" cy="4710638"/>
          </a:xfrm>
        </p:spPr>
        <p:txBody>
          <a:bodyPr>
            <a:normAutofit fontScale="70000" lnSpcReduction="20000"/>
          </a:bodyPr>
          <a:lstStyle/>
          <a:p>
            <a:r>
              <a:rPr kumimoji="1" lang="ko-KR" altLang="en-US" dirty="0" err="1" smtClean="0"/>
              <a:t>네이버</a:t>
            </a:r>
            <a:r>
              <a:rPr kumimoji="1" lang="ko-KR" altLang="en-US" dirty="0" smtClean="0"/>
              <a:t> 환경뉴스에서 추출한 토픽 점검 후 토</a:t>
            </a:r>
            <a:r>
              <a:rPr kumimoji="1" lang="ko-KR" altLang="en-US" dirty="0"/>
              <a:t>픽</a:t>
            </a:r>
            <a:r>
              <a:rPr kumimoji="1" lang="en-US" altLang="ko-KR" dirty="0" smtClean="0"/>
              <a:t> </a:t>
            </a:r>
            <a:r>
              <a:rPr kumimoji="1" lang="ko-KR" altLang="en-US" dirty="0" err="1" smtClean="0"/>
              <a:t>시계열</a:t>
            </a:r>
            <a:r>
              <a:rPr kumimoji="1" lang="ko-KR" altLang="en-US" dirty="0" smtClean="0"/>
              <a:t> 분석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LDA</a:t>
            </a:r>
            <a:r>
              <a:rPr kumimoji="1" lang="ko-KR" altLang="en-US" dirty="0" smtClean="0"/>
              <a:t>분석을 통해 추출한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개 토픽 점검 및 축소 </a:t>
            </a:r>
            <a:endParaRPr kumimoji="1" lang="en-US" altLang="ko-KR" dirty="0"/>
          </a:p>
          <a:p>
            <a:pPr marL="914400" lvl="2" indent="0">
              <a:buNone/>
            </a:pPr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폐기물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오염원과 해양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풍력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물환경을</a:t>
            </a:r>
            <a:r>
              <a:rPr kumimoji="1" lang="ko-KR" altLang="en-US" dirty="0" smtClean="0"/>
              <a:t> 합치는 방법 등을 고려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err="1" smtClean="0"/>
              <a:t>네이버</a:t>
            </a:r>
            <a:r>
              <a:rPr kumimoji="1" lang="ko-KR" altLang="en-US" dirty="0" smtClean="0"/>
              <a:t> 환경뉴스 키워드 연관성 및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네트워크 분석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2004</a:t>
            </a:r>
            <a:r>
              <a:rPr kumimoji="1" lang="ko-KR" altLang="en-US" dirty="0" smtClean="0"/>
              <a:t>년부터 </a:t>
            </a:r>
            <a:r>
              <a:rPr kumimoji="1" lang="en-US" altLang="ko-KR" dirty="0" smtClean="0"/>
              <a:t>2016</a:t>
            </a:r>
            <a:r>
              <a:rPr kumimoji="1" lang="ko-KR" altLang="en-US" dirty="0" smtClean="0"/>
              <a:t>년까지 수집한 </a:t>
            </a:r>
            <a:r>
              <a:rPr kumimoji="1" lang="ko-KR" altLang="en-US" dirty="0" err="1" smtClean="0"/>
              <a:t>네이버</a:t>
            </a:r>
            <a:r>
              <a:rPr kumimoji="1" lang="ko-KR" altLang="en-US" dirty="0" smtClean="0"/>
              <a:t> 뉴스 기사</a:t>
            </a:r>
            <a:r>
              <a:rPr kumimoji="1" lang="en-US" altLang="ko-KR" dirty="0" smtClean="0"/>
              <a:t>(19</a:t>
            </a:r>
            <a:r>
              <a:rPr kumimoji="1" lang="ko-KR" altLang="en-US" dirty="0" err="1" smtClean="0"/>
              <a:t>만건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데이터 사용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시기</a:t>
            </a:r>
            <a:r>
              <a:rPr kumimoji="1" lang="en-US" altLang="ko-KR" dirty="0" smtClean="0"/>
              <a:t>(2004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~2007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), 2</a:t>
            </a:r>
            <a:r>
              <a:rPr kumimoji="1" lang="ko-KR" altLang="en-US" dirty="0" smtClean="0"/>
              <a:t>시기</a:t>
            </a:r>
            <a:r>
              <a:rPr kumimoji="1" lang="en-US" altLang="ko-KR" dirty="0" smtClean="0"/>
              <a:t>(2008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~2012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), 3</a:t>
            </a:r>
            <a:r>
              <a:rPr kumimoji="1" lang="ko-KR" altLang="en-US" dirty="0" smtClean="0"/>
              <a:t>시기</a:t>
            </a:r>
            <a:r>
              <a:rPr kumimoji="1" lang="en-US" altLang="ko-KR" dirty="0" smtClean="0"/>
              <a:t>(2013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~2016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로 분류하여 총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개의 시기 분석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연구공급 동향과 연구수요 동향 비교 분석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KEI </a:t>
            </a:r>
            <a:r>
              <a:rPr kumimoji="1" lang="ko-KR" altLang="en-US" dirty="0" smtClean="0"/>
              <a:t>연구보고서와 </a:t>
            </a:r>
            <a:r>
              <a:rPr kumimoji="1" lang="ko-KR" altLang="en-US" dirty="0" err="1" smtClean="0"/>
              <a:t>네이버</a:t>
            </a:r>
            <a:r>
              <a:rPr kumimoji="1" lang="ko-KR" altLang="en-US" dirty="0" smtClean="0"/>
              <a:t> 환경뉴스에서 시기별로 각각 추출한 키워드를 </a:t>
            </a:r>
            <a:r>
              <a:rPr kumimoji="1" lang="ko-KR" altLang="en-US" dirty="0" err="1" smtClean="0"/>
              <a:t>시계열로</a:t>
            </a:r>
            <a:r>
              <a:rPr kumimoji="1" lang="ko-KR" altLang="en-US" dirty="0" smtClean="0"/>
              <a:t> 파악하고 두 </a:t>
            </a:r>
            <a:r>
              <a:rPr kumimoji="1" lang="ko-KR" altLang="en-US" dirty="0" err="1" smtClean="0"/>
              <a:t>시계열을</a:t>
            </a:r>
            <a:r>
              <a:rPr kumimoji="1" lang="ko-KR" altLang="en-US" dirty="0" smtClean="0"/>
              <a:t> 비교 분석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시기별 환경정책 동향과 </a:t>
            </a:r>
            <a:r>
              <a:rPr kumimoji="1" lang="en-US" altLang="ko-KR" dirty="0" smtClean="0"/>
              <a:t>KEI </a:t>
            </a:r>
            <a:r>
              <a:rPr kumimoji="1" lang="ko-KR" altLang="en-US" dirty="0" smtClean="0"/>
              <a:t>연구 동향의 미스매치 파악 및 시사점 도출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marL="228600" lvl="1">
              <a:spcBef>
                <a:spcPts val="1000"/>
              </a:spcBef>
            </a:pPr>
            <a:r>
              <a:rPr kumimoji="1" lang="ko-KR" altLang="en-US" sz="2800" dirty="0" smtClean="0"/>
              <a:t>분석 </a:t>
            </a:r>
            <a:r>
              <a:rPr kumimoji="1" lang="ko-KR" altLang="en-US" sz="2800" dirty="0" err="1" smtClean="0"/>
              <a:t>알고리듬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code</a:t>
            </a:r>
            <a:r>
              <a:rPr kumimoji="1" lang="ko-KR" altLang="en-US" sz="2800" dirty="0" smtClean="0"/>
              <a:t> 및 </a:t>
            </a:r>
            <a:r>
              <a:rPr kumimoji="1" lang="en-US" altLang="ko-KR" sz="2800" dirty="0" smtClean="0"/>
              <a:t>Data</a:t>
            </a:r>
            <a:r>
              <a:rPr kumimoji="1" lang="ko-KR" altLang="en-US" sz="2800" dirty="0" smtClean="0"/>
              <a:t>를</a:t>
            </a:r>
            <a:r>
              <a:rPr kumimoji="1" lang="en-US" altLang="ko-KR" sz="2800" dirty="0" smtClean="0"/>
              <a:t> Open source</a:t>
            </a:r>
            <a:r>
              <a:rPr kumimoji="1" lang="ko-KR" altLang="en-US" sz="2800" dirty="0" smtClean="0"/>
              <a:t>로 공개</a:t>
            </a:r>
            <a:endParaRPr kumimoji="1" lang="en-US" altLang="ko-KR" sz="2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장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환경 빅데이터 연구</a:t>
            </a:r>
            <a:endParaRPr kumimoji="1" lang="en-US" altLang="ko-KR" dirty="0" smtClean="0"/>
          </a:p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기후변화에 따른 전염성 질환 </a:t>
            </a:r>
            <a:r>
              <a:rPr kumimoji="1" lang="ko-KR" altLang="en-US" dirty="0" smtClean="0"/>
              <a:t>예측 </a:t>
            </a:r>
            <a:r>
              <a:rPr kumimoji="1" lang="en-US" altLang="ko-KR" dirty="0"/>
              <a:t>(</a:t>
            </a:r>
            <a:r>
              <a:rPr kumimoji="1" lang="ko-KR" altLang="en-US" dirty="0" smtClean="0"/>
              <a:t>강선아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 smtClean="0"/>
              <a:t>기후변화에 따른 전염성 질환 예측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704849" y="1787524"/>
            <a:ext cx="11077575" cy="4410076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dirty="0" smtClean="0"/>
              <a:t>연구내용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2009~2013</a:t>
            </a:r>
            <a:r>
              <a:rPr kumimoji="1" lang="ko-KR" altLang="en-US" dirty="0" smtClean="0"/>
              <a:t>년</a:t>
            </a:r>
            <a:r>
              <a:rPr kumimoji="1" lang="en-US" altLang="ko-KR" dirty="0" smtClean="0"/>
              <a:t>(5</a:t>
            </a:r>
            <a:r>
              <a:rPr kumimoji="1" lang="ko-KR" altLang="en-US" dirty="0" smtClean="0"/>
              <a:t>개년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동안 발생하는 전염성 질환의 발생추이에 대한 패턴분석 및 예측 알고리즘 구축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광역지자체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시도</a:t>
            </a:r>
            <a:r>
              <a:rPr kumimoji="1" lang="en-US" altLang="ko-KR" dirty="0"/>
              <a:t>) </a:t>
            </a:r>
            <a:r>
              <a:rPr kumimoji="1" lang="ko-KR" altLang="en-US" dirty="0" smtClean="0"/>
              <a:t>단위 분석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시군구단위 전염성질환은 발생건수가 적거나 없는 경우가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빈번하여 분석에 지장 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중간보고까지 진행사항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데이터 전처리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기후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대기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인구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데이터 및 표본 </a:t>
            </a:r>
            <a:r>
              <a:rPr kumimoji="1" lang="ko-KR" altLang="en-US" dirty="0" err="1" smtClean="0"/>
              <a:t>코호트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데이터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예측 대상이 되는 질병 선정</a:t>
            </a:r>
            <a:r>
              <a:rPr kumimoji="1" lang="en-US" altLang="ko-KR" dirty="0" smtClean="0"/>
              <a:t> </a:t>
            </a:r>
          </a:p>
          <a:p>
            <a:pPr lvl="1"/>
            <a:r>
              <a:rPr kumimoji="1" lang="ko-KR" altLang="en-US" dirty="0" smtClean="0"/>
              <a:t>전염성 질환 발생 추이에 대한 </a:t>
            </a:r>
            <a:r>
              <a:rPr kumimoji="1" lang="ko-KR" altLang="en-US" dirty="0" err="1" smtClean="0"/>
              <a:t>시계열</a:t>
            </a:r>
            <a:r>
              <a:rPr kumimoji="1" lang="ko-KR" altLang="en-US" dirty="0" smtClean="0"/>
              <a:t> 분석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GAM </a:t>
            </a:r>
            <a:r>
              <a:rPr kumimoji="1" lang="ko-KR" altLang="en-US" dirty="0" smtClean="0"/>
              <a:t>분석 및 회귀모형을 통한 질병에 영향을 미치는 유의미한 변수 추출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  <a:p>
            <a:r>
              <a:rPr kumimoji="1" lang="ko-KR" altLang="en-US" dirty="0"/>
              <a:t>최종보고 발표 예정 </a:t>
            </a:r>
            <a:r>
              <a:rPr kumimoji="1" lang="en-US" altLang="ko-KR" dirty="0"/>
              <a:t>: </a:t>
            </a:r>
            <a:r>
              <a:rPr kumimoji="1" lang="ko-KR" altLang="en-US" dirty="0" smtClean="0"/>
              <a:t>특정 전염성 질환에 대한 예측 알고리즘 구축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3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228538" y="168445"/>
            <a:ext cx="6987810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>
                <a:latin typeface="+mj-lt"/>
                <a:ea typeface="+mj-ea"/>
                <a:cs typeface="+mj-cs"/>
              </a:rPr>
              <a:t>연구동향 분석 작업 흐름도</a:t>
            </a:r>
            <a:endParaRPr kumimoji="1" lang="en-US" altLang="ko-KR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639888"/>
            <a:ext cx="9474200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609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 smtClean="0"/>
              <a:t>데이터 전처리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설명변수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547343"/>
            <a:ext cx="10515600" cy="14831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설명변수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</a:rPr>
              <a:t>: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 기후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대기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인구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데이터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전처리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kumimoji="1" lang="ko-KR" altLang="en-US" sz="2400" dirty="0">
                <a:latin typeface="+mn-ea"/>
                <a:cs typeface="굴림" pitchFamily="50" charset="-127"/>
              </a:rPr>
              <a:t>대기오염물질 농도</a:t>
            </a:r>
            <a:r>
              <a:rPr kumimoji="1" lang="en-US" altLang="ko-KR" sz="2400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2400" dirty="0">
                <a:latin typeface="+mn-ea"/>
                <a:cs typeface="굴림" pitchFamily="50" charset="-127"/>
              </a:rPr>
              <a:t>기상기후데이터</a:t>
            </a:r>
            <a:r>
              <a:rPr kumimoji="1" lang="en-US" altLang="ko-KR" sz="2400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sz="2400" dirty="0">
                <a:latin typeface="+mn-ea"/>
                <a:cs typeface="굴림" pitchFamily="50" charset="-127"/>
              </a:rPr>
              <a:t>인구데이터를 설명변수로 </a:t>
            </a:r>
            <a:r>
              <a:rPr kumimoji="1" lang="ko-KR" altLang="en-US" sz="2400" dirty="0" smtClean="0">
                <a:latin typeface="+mn-ea"/>
                <a:cs typeface="굴림" pitchFamily="50" charset="-127"/>
              </a:rPr>
              <a:t>사용</a:t>
            </a:r>
            <a:endParaRPr kumimoji="1" lang="en-US" altLang="ko-KR" sz="2400" dirty="0" smtClean="0">
              <a:latin typeface="+mn-ea"/>
              <a:cs typeface="굴림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7930"/>
              </p:ext>
            </p:extLst>
          </p:nvPr>
        </p:nvGraphicFramePr>
        <p:xfrm>
          <a:off x="910389" y="3426995"/>
          <a:ext cx="10172700" cy="28606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81999"/>
                <a:gridCol w="1681999"/>
                <a:gridCol w="1601294"/>
                <a:gridCol w="2327650"/>
                <a:gridCol w="1439879"/>
                <a:gridCol w="1439879"/>
              </a:tblGrid>
              <a:tr h="442209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smtClean="0">
                          <a:effectLst/>
                        </a:rPr>
                        <a:t>데이터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출처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기간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항목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주기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공간 단위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648360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대기오염물질 농도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한국환경공단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2009-2013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kern="0" spc="-30" baseline="0" dirty="0" smtClean="0">
                          <a:effectLst/>
                        </a:rPr>
                        <a:t>PM</a:t>
                      </a:r>
                      <a:r>
                        <a:rPr lang="pl-PL" sz="1400" kern="0" spc="-30" baseline="-25000" dirty="0" smtClean="0">
                          <a:effectLst/>
                        </a:rPr>
                        <a:t>10</a:t>
                      </a:r>
                      <a:r>
                        <a:rPr lang="pl-PL" sz="1400" kern="0" spc="-30" baseline="0" dirty="0">
                          <a:effectLst/>
                        </a:rPr>
                        <a:t>, </a:t>
                      </a:r>
                      <a:r>
                        <a:rPr lang="pl-PL" sz="1400" kern="0" spc="-30" baseline="0" dirty="0" err="1">
                          <a:effectLst/>
                        </a:rPr>
                        <a:t>NOx</a:t>
                      </a:r>
                      <a:r>
                        <a:rPr lang="pl-PL" sz="1400" kern="0" spc="-30" baseline="0" dirty="0">
                          <a:effectLst/>
                        </a:rPr>
                        <a:t>, </a:t>
                      </a:r>
                      <a:r>
                        <a:rPr lang="pl-PL" sz="1400" kern="0" spc="-30" baseline="0" dirty="0" err="1">
                          <a:effectLst/>
                        </a:rPr>
                        <a:t>SOx</a:t>
                      </a:r>
                      <a:r>
                        <a:rPr lang="pl-PL" sz="1400" kern="0" spc="-30" baseline="0" dirty="0">
                          <a:effectLst/>
                        </a:rPr>
                        <a:t>, CO, O</a:t>
                      </a:r>
                      <a:r>
                        <a:rPr lang="pl-PL" sz="1400" kern="0" spc="-30" baseline="-25000" dirty="0">
                          <a:effectLst/>
                        </a:rPr>
                        <a:t>3</a:t>
                      </a:r>
                      <a:endParaRPr lang="pl-PL" sz="1400" kern="0" spc="-30" baseline="-25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effectLst/>
                        </a:rPr>
                        <a:t>1</a:t>
                      </a:r>
                      <a:r>
                        <a:rPr lang="ko-KR" altLang="en-US" sz="1400" kern="0" spc="-30">
                          <a:effectLst/>
                        </a:rPr>
                        <a:t>시간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측정소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885053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기상기후 데이터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기후데이터센터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2009-2013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기온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습도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풍향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풍속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기압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강수량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일조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일사 등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일 단위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측정소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885053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인구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국가통계포털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2009-2013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주민등록인구현황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주민등록인구세대수 등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연 단위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err="1">
                          <a:effectLst/>
                        </a:rPr>
                        <a:t>시군구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648314" y="2846649"/>
            <a:ext cx="206998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 latinLnBrk="1"/>
            <a:r>
              <a:rPr lang="ko-KR" altLang="en-US" sz="2000" b="1" smtClean="0"/>
              <a:t>설명변수 데이터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235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기간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인력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예산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4"/>
            <a:ext cx="10450484" cy="40597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dirty="0" smtClean="0"/>
              <a:t>기간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2017</a:t>
            </a:r>
            <a:r>
              <a:rPr kumimoji="1" lang="ko-KR" altLang="en-US" sz="2400" dirty="0" smtClean="0"/>
              <a:t>년 </a:t>
            </a:r>
            <a:r>
              <a:rPr kumimoji="1" lang="en-US" altLang="ko-KR" sz="2400" dirty="0"/>
              <a:t>1</a:t>
            </a:r>
            <a:r>
              <a:rPr kumimoji="1" lang="ko-KR" altLang="en-US" sz="2400" dirty="0" smtClean="0"/>
              <a:t>월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2017</a:t>
            </a:r>
            <a:r>
              <a:rPr kumimoji="1" lang="ko-KR" altLang="en-US" sz="2400" dirty="0" smtClean="0"/>
              <a:t>년 </a:t>
            </a:r>
            <a:r>
              <a:rPr kumimoji="1" lang="en-US" altLang="ko-KR" sz="2400" dirty="0" smtClean="0"/>
              <a:t>12</a:t>
            </a:r>
            <a:r>
              <a:rPr kumimoji="1" lang="ko-KR" altLang="en-US" sz="2400" dirty="0" smtClean="0"/>
              <a:t>월</a:t>
            </a:r>
            <a:endParaRPr kumimoji="1" lang="en-US" altLang="ko-KR" sz="2400" dirty="0"/>
          </a:p>
          <a:p>
            <a:pPr lvl="1">
              <a:lnSpc>
                <a:spcPct val="120000"/>
              </a:lnSpc>
            </a:pPr>
            <a:endParaRPr kumimoji="1" lang="en-US" altLang="ko-KR" sz="1800" dirty="0"/>
          </a:p>
          <a:p>
            <a:pPr>
              <a:lnSpc>
                <a:spcPct val="120000"/>
              </a:lnSpc>
            </a:pPr>
            <a:r>
              <a:rPr kumimoji="1" lang="ko-KR" altLang="en-US" sz="2400" dirty="0" smtClean="0"/>
              <a:t>인력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박사급 연구원 </a:t>
            </a:r>
            <a:r>
              <a:rPr kumimoji="1" lang="en-US" altLang="ko-KR" sz="2400" dirty="0"/>
              <a:t>5</a:t>
            </a:r>
            <a:r>
              <a:rPr kumimoji="1" lang="ko-KR" altLang="en-US" sz="2400" dirty="0" smtClean="0"/>
              <a:t>명</a:t>
            </a:r>
            <a:r>
              <a:rPr kumimoji="1" lang="en-US" altLang="ko-KR" sz="2400" dirty="0" smtClean="0"/>
              <a:t>(1</a:t>
            </a:r>
            <a:r>
              <a:rPr kumimoji="1" lang="ko-KR" altLang="en-US" sz="2400" dirty="0" smtClean="0"/>
              <a:t>명 원외</a:t>
            </a:r>
            <a:r>
              <a:rPr kumimoji="1" lang="en-US" altLang="ko-KR" sz="2400" dirty="0" smtClean="0"/>
              <a:t>),</a:t>
            </a:r>
            <a:r>
              <a:rPr kumimoji="1" lang="ko-KR" altLang="en-US" sz="2400" dirty="0" smtClean="0"/>
              <a:t> 전문원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명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연구 보조인력 </a:t>
            </a:r>
            <a:r>
              <a:rPr kumimoji="1" lang="en-US" altLang="ko-KR" sz="2400" dirty="0"/>
              <a:t>4</a:t>
            </a:r>
            <a:r>
              <a:rPr kumimoji="1" lang="ko-KR" altLang="en-US" sz="2400" dirty="0" smtClean="0"/>
              <a:t>명 투입</a:t>
            </a:r>
            <a:endParaRPr kumimoji="1" lang="en-US" altLang="ko-KR" sz="2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800" dirty="0" smtClean="0"/>
              <a:t>박사급 연구원 </a:t>
            </a:r>
            <a:r>
              <a:rPr kumimoji="1" lang="en-US" altLang="ko-KR" sz="1800" dirty="0" smtClean="0"/>
              <a:t>2</a:t>
            </a:r>
            <a:r>
              <a:rPr kumimoji="1" lang="ko-KR" altLang="en-US" sz="1800" dirty="0" smtClean="0"/>
              <a:t>명 채용</a:t>
            </a:r>
            <a:r>
              <a:rPr kumimoji="1" lang="en-US" altLang="ko-KR" sz="1800" dirty="0" smtClean="0"/>
              <a:t>:</a:t>
            </a:r>
            <a:r>
              <a:rPr kumimoji="1" lang="ko-KR" altLang="en-US" sz="1800" dirty="0" smtClean="0"/>
              <a:t> 진대용 부연구위원</a:t>
            </a:r>
            <a:r>
              <a:rPr kumimoji="1" lang="en-US" altLang="ko-KR" sz="1800" dirty="0" smtClean="0"/>
              <a:t>,</a:t>
            </a:r>
            <a:r>
              <a:rPr kumimoji="1" lang="ko-KR" altLang="en-US" sz="1800" dirty="0" smtClean="0"/>
              <a:t> 홍한움 부연구위원</a:t>
            </a:r>
            <a:endParaRPr kumimoji="1" lang="en-US" altLang="ko-KR" sz="1800" dirty="0" smtClean="0"/>
          </a:p>
          <a:p>
            <a:pPr lvl="1">
              <a:lnSpc>
                <a:spcPct val="120000"/>
              </a:lnSpc>
            </a:pPr>
            <a:endParaRPr kumimoji="1" lang="en-US" altLang="ko-KR" sz="1800" dirty="0" smtClean="0"/>
          </a:p>
          <a:p>
            <a:pPr>
              <a:lnSpc>
                <a:spcPct val="120000"/>
              </a:lnSpc>
            </a:pPr>
            <a:r>
              <a:rPr kumimoji="1" lang="ko-KR" altLang="en-US" sz="2400" dirty="0" smtClean="0"/>
              <a:t>예산</a:t>
            </a: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3</a:t>
            </a:r>
            <a:r>
              <a:rPr kumimoji="1" lang="ko-KR" altLang="en-US" sz="2400" dirty="0" smtClean="0"/>
              <a:t>억 </a:t>
            </a:r>
            <a:r>
              <a:rPr kumimoji="1" lang="en-US" altLang="ko-KR" sz="2400" dirty="0" smtClean="0"/>
              <a:t>6</a:t>
            </a:r>
            <a:r>
              <a:rPr kumimoji="1" lang="ko-KR" altLang="en-US" sz="2400" dirty="0" smtClean="0"/>
              <a:t>백만 원 책정</a:t>
            </a:r>
            <a:endParaRPr kumimoji="1" lang="en-US" altLang="ko-KR" sz="2400" dirty="0" smtClean="0"/>
          </a:p>
          <a:p>
            <a:pPr lvl="1">
              <a:lnSpc>
                <a:spcPct val="120000"/>
              </a:lnSpc>
            </a:pPr>
            <a:r>
              <a:rPr kumimoji="1" lang="ko-KR" altLang="en-US" sz="1800" dirty="0" smtClean="0"/>
              <a:t>위탁연구비 </a:t>
            </a:r>
            <a:r>
              <a:rPr kumimoji="1" lang="en-US" altLang="ko-KR" sz="1800" dirty="0" smtClean="0"/>
              <a:t>4</a:t>
            </a:r>
            <a:r>
              <a:rPr kumimoji="1" lang="ko-KR" altLang="en-US" sz="1800" dirty="0" smtClean="0"/>
              <a:t>천 만원 책정</a:t>
            </a:r>
            <a:r>
              <a:rPr kumimoji="1" lang="en-US" altLang="ko-KR" sz="1800" dirty="0" smtClean="0"/>
              <a:t>:</a:t>
            </a:r>
            <a:r>
              <a:rPr kumimoji="1" lang="ko-KR" altLang="en-US" sz="1800" dirty="0" smtClean="0"/>
              <a:t> </a:t>
            </a:r>
            <a:r>
              <a:rPr kumimoji="1" lang="en-US" altLang="ko-KR" sz="1800" dirty="0" smtClean="0"/>
              <a:t>‘</a:t>
            </a:r>
            <a:r>
              <a:rPr kumimoji="1" lang="ko-KR" altLang="en-US" sz="1800" dirty="0" smtClean="0"/>
              <a:t>딥러닝을 활용한 환경리스크 예측</a:t>
            </a:r>
            <a:r>
              <a:rPr kumimoji="1" lang="en-US" altLang="ko-KR" sz="1800" dirty="0" smtClean="0"/>
              <a:t>’</a:t>
            </a:r>
          </a:p>
          <a:p>
            <a:pPr lvl="2">
              <a:lnSpc>
                <a:spcPct val="120000"/>
              </a:lnSpc>
            </a:pPr>
            <a:r>
              <a:rPr kumimoji="1" lang="ko-KR" altLang="en-US" sz="1800" dirty="0" smtClean="0"/>
              <a:t>위탁과제 책임자</a:t>
            </a:r>
            <a:r>
              <a:rPr kumimoji="1" lang="en-US" altLang="ko-KR" sz="1800" dirty="0" smtClean="0"/>
              <a:t>:</a:t>
            </a:r>
            <a:r>
              <a:rPr kumimoji="1" lang="ko-KR" altLang="en-US" sz="1800" dirty="0" smtClean="0"/>
              <a:t> 한국 산업기술대학교 이동현 교수 </a:t>
            </a:r>
            <a:endParaRPr kumimoji="1" lang="en-US" altLang="ko-KR" sz="1800" dirty="0" smtClean="0"/>
          </a:p>
          <a:p>
            <a:pPr lvl="2">
              <a:lnSpc>
                <a:spcPct val="120000"/>
              </a:lnSpc>
            </a:pPr>
            <a:endParaRPr kumimoji="1"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76400" y="433128"/>
            <a:ext cx="810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34264" y="525354"/>
            <a:ext cx="7778805" cy="72994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kumimoji="1" lang="ko-KR" altLang="en-US" dirty="0" smtClean="0"/>
              <a:t> 데이터 전처리 프로세스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84475"/>
            <a:ext cx="10756900" cy="3937000"/>
          </a:xfrm>
        </p:spPr>
        <p:txBody>
          <a:bodyPr>
            <a:normAutofit fontScale="70000" lnSpcReduction="20000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dirty="0">
                <a:latin typeface="+mn-ea"/>
                <a:cs typeface="굴림" pitchFamily="50" charset="-127"/>
              </a:rPr>
              <a:t>Step 1. </a:t>
            </a:r>
            <a:r>
              <a:rPr kumimoji="1" lang="ko-KR" altLang="en-US" sz="3200" dirty="0">
                <a:latin typeface="+mn-ea"/>
                <a:cs typeface="굴림" pitchFamily="50" charset="-127"/>
              </a:rPr>
              <a:t>공간 해상도</a:t>
            </a:r>
            <a:endParaRPr kumimoji="1" lang="en-US" altLang="ko-KR" sz="3200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3200" dirty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  <a:cs typeface="굴림" pitchFamily="50" charset="-127"/>
              </a:rPr>
              <a:t>측정소 데이터는 공간적으로 점</a:t>
            </a:r>
            <a:r>
              <a:rPr kumimoji="1" lang="en-US" altLang="ko-KR" dirty="0">
                <a:latin typeface="+mn-ea"/>
                <a:cs typeface="굴림" pitchFamily="50" charset="-127"/>
              </a:rPr>
              <a:t>(point)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데이터이고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시군구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/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시도의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경우 면</a:t>
            </a:r>
            <a:r>
              <a:rPr kumimoji="1" lang="en-US" altLang="ko-KR" dirty="0">
                <a:latin typeface="+mn-ea"/>
                <a:cs typeface="굴림" pitchFamily="50" charset="-127"/>
              </a:rPr>
              <a:t>(polygon)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데이터임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marL="723900" lvl="1" indent="-2667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  <a:cs typeface="굴림" pitchFamily="50" charset="-127"/>
              </a:rPr>
              <a:t>공간해상도를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맞추기 위하여 같은 시군구</a:t>
            </a:r>
            <a:r>
              <a:rPr kumimoji="1" lang="en-US" altLang="ko-KR" dirty="0">
                <a:latin typeface="+mn-ea"/>
                <a:cs typeface="굴림" pitchFamily="50" charset="-127"/>
              </a:rPr>
              <a:t>/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시도에 위치한 측정소의 데이터를 평균 내어 매칭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3200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dirty="0">
                <a:latin typeface="+mn-ea"/>
                <a:cs typeface="굴림" pitchFamily="50" charset="-127"/>
              </a:rPr>
              <a:t>Step 2. </a:t>
            </a:r>
            <a:r>
              <a:rPr kumimoji="1" lang="ko-KR" altLang="en-US" sz="3200" dirty="0">
                <a:latin typeface="+mn-ea"/>
                <a:cs typeface="굴림" pitchFamily="50" charset="-127"/>
              </a:rPr>
              <a:t>시간 해상도</a:t>
            </a:r>
            <a:endParaRPr kumimoji="1" lang="en-US" altLang="ko-KR" sz="3200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3200" dirty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  <a:cs typeface="굴림" pitchFamily="50" charset="-127"/>
              </a:rPr>
              <a:t>시간해상도는 년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월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일 모두 다르며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분석을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수행할 시간해상도는 월 단위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  <a:cs typeface="굴림" pitchFamily="50" charset="-127"/>
              </a:rPr>
              <a:t>월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단위보다 시간해상도가 낮은 경우</a:t>
            </a:r>
            <a:r>
              <a:rPr kumimoji="1" lang="en-US" altLang="ko-KR" dirty="0">
                <a:latin typeface="+mn-ea"/>
                <a:cs typeface="굴림" pitchFamily="50" charset="-127"/>
              </a:rPr>
              <a:t>: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시간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일 단위 데이터의 평균을 월 단위 데이터로 사용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+mn-ea"/>
                <a:cs typeface="굴림" pitchFamily="50" charset="-127"/>
              </a:rPr>
              <a:t>월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단위보다 시간해상도가 높은 경우</a:t>
            </a:r>
            <a:r>
              <a:rPr kumimoji="1" lang="en-US" altLang="ko-KR" dirty="0">
                <a:latin typeface="+mn-ea"/>
                <a:cs typeface="굴림" pitchFamily="50" charset="-127"/>
              </a:rPr>
              <a:t>: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연 데이터를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12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로 나누어 사용하고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농도</a:t>
            </a:r>
            <a:r>
              <a:rPr kumimoji="1" lang="en-US" altLang="ko-KR" dirty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밀도</a:t>
            </a:r>
            <a:r>
              <a:rPr kumimoji="1" lang="en-US" altLang="ko-KR" dirty="0">
                <a:latin typeface="+mn-ea"/>
                <a:cs typeface="굴림" pitchFamily="50" charset="-127"/>
              </a:rPr>
              <a:t>(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인구</a:t>
            </a:r>
            <a:r>
              <a:rPr kumimoji="1" lang="en-US" altLang="ko-KR" dirty="0">
                <a:latin typeface="+mn-ea"/>
                <a:cs typeface="굴림" pitchFamily="50" charset="-127"/>
              </a:rPr>
              <a:t>)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와 같은 경우 연 데이터를 그대로 사용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600" dirty="0">
              <a:latin typeface="+mn-ea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오각형 24"/>
          <p:cNvSpPr/>
          <p:nvPr/>
        </p:nvSpPr>
        <p:spPr>
          <a:xfrm>
            <a:off x="838200" y="1704181"/>
            <a:ext cx="5130800" cy="847725"/>
          </a:xfrm>
          <a:prstGeom prst="homePlate">
            <a:avLst/>
          </a:prstGeom>
          <a:solidFill>
            <a:srgbClr val="4172AD"/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시도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/</a:t>
            </a:r>
            <a:r>
              <a:rPr lang="ko-KR" altLang="en-US" sz="2000" dirty="0" err="1">
                <a:solidFill>
                  <a:schemeClr val="lt1"/>
                </a:solidFill>
                <a:latin typeface="+mn-ea"/>
              </a:rPr>
              <a:t>시군구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lt1"/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통일</a:t>
            </a:r>
          </a:p>
        </p:txBody>
      </p:sp>
      <p:sp>
        <p:nvSpPr>
          <p:cNvPr id="7" name="갈매기형 수장 25"/>
          <p:cNvSpPr/>
          <p:nvPr/>
        </p:nvSpPr>
        <p:spPr>
          <a:xfrm>
            <a:off x="6216650" y="1690688"/>
            <a:ext cx="4832350" cy="847725"/>
          </a:xfrm>
          <a:prstGeom prst="chevron">
            <a:avLst/>
          </a:prstGeom>
          <a:solidFill>
            <a:srgbClr val="4172AD"/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시도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/</a:t>
            </a:r>
            <a:r>
              <a:rPr lang="ko-KR" altLang="en-US" sz="2000" dirty="0" err="1">
                <a:solidFill>
                  <a:schemeClr val="lt1"/>
                </a:solidFill>
                <a:latin typeface="+mn-ea"/>
              </a:rPr>
              <a:t>시군구를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 중심으로</a:t>
            </a:r>
            <a:endParaRPr lang="en-US" altLang="ko-KR" sz="2000" dirty="0">
              <a:solidFill>
                <a:schemeClr val="lt1"/>
              </a:solidFill>
              <a:latin typeface="+mn-ea"/>
            </a:endParaRPr>
          </a:p>
          <a:p>
            <a:pPr algn="ctr"/>
            <a:r>
              <a:rPr lang="ko-KR" altLang="en-US" sz="2000" dirty="0" err="1">
                <a:solidFill>
                  <a:schemeClr val="lt1"/>
                </a:solidFill>
                <a:latin typeface="+mn-ea"/>
              </a:rPr>
              <a:t>대표값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 산출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최대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최소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lt1"/>
                </a:solidFill>
                <a:latin typeface="+mn-ea"/>
              </a:rPr>
              <a:t>평균값</a:t>
            </a:r>
            <a:r>
              <a:rPr lang="en-US" altLang="ko-KR" sz="2000" dirty="0">
                <a:solidFill>
                  <a:schemeClr val="lt1"/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1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데이터 전처리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질병 선정 및 건수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도출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498" y="1506665"/>
            <a:ext cx="11455400" cy="1662248"/>
          </a:xfrm>
        </p:spPr>
        <p:txBody>
          <a:bodyPr>
            <a:normAutofit fontScale="55000" lnSpcReduction="20000"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+mn-ea"/>
                <a:cs typeface="굴림" pitchFamily="50" charset="-127"/>
              </a:rPr>
              <a:t>Step 1.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자격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DB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와 진료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DB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연계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한 달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이내 동일인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동일한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질병 방문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=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1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건 간주</a:t>
            </a: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2.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진료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DB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주상병명과 부상병명이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다른 경우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다른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케이스로 간주</a:t>
            </a:r>
            <a:endParaRPr kumimoji="1" lang="en-US" altLang="ko-KR" dirty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3.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2009~2013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년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연속 발생 질병만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분석 대상으로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고려</a:t>
            </a: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dirty="0" smtClean="0"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smtClean="0">
                <a:latin typeface="+mn-ea"/>
                <a:cs typeface="굴림" pitchFamily="50" charset="-127"/>
              </a:rPr>
              <a:t>Step </a:t>
            </a:r>
            <a:r>
              <a:rPr kumimoji="1" lang="en-US" altLang="ko-KR" dirty="0">
                <a:latin typeface="+mn-ea"/>
                <a:cs typeface="굴림" pitchFamily="50" charset="-127"/>
              </a:rPr>
              <a:t>4.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질병코드</a:t>
            </a:r>
            <a:r>
              <a:rPr kumimoji="1" lang="en-US" altLang="ko-KR" dirty="0">
                <a:latin typeface="+mn-ea"/>
                <a:cs typeface="굴림" pitchFamily="50" charset="-127"/>
              </a:rPr>
              <a:t>(</a:t>
            </a:r>
            <a:r>
              <a:rPr kumimoji="1" lang="ko-KR" altLang="en-US" dirty="0">
                <a:latin typeface="+mn-ea"/>
                <a:cs typeface="굴림" pitchFamily="50" charset="-127"/>
              </a:rPr>
              <a:t>한국질병표준사인분류 기준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)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소수점 그룹화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: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</a:t>
            </a:r>
            <a:r>
              <a:rPr kumimoji="1" lang="ko-KR" altLang="en-US" dirty="0">
                <a:latin typeface="+mn-ea"/>
                <a:cs typeface="굴림" pitchFamily="50" charset="-127"/>
              </a:rPr>
              <a:t>질병 레벨을 높여  건수를 산출</a:t>
            </a:r>
            <a:endParaRPr kumimoji="1" lang="ko-KR" altLang="ko-KR" dirty="0">
              <a:latin typeface="+mn-ea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9" name="그룹 280"/>
          <p:cNvGrpSpPr/>
          <p:nvPr/>
        </p:nvGrpSpPr>
        <p:grpSpPr>
          <a:xfrm rot="16200000">
            <a:off x="5431537" y="4585975"/>
            <a:ext cx="2692400" cy="353312"/>
            <a:chOff x="3522933" y="2998606"/>
            <a:chExt cx="3416900" cy="770347"/>
          </a:xfrm>
        </p:grpSpPr>
        <p:pic>
          <p:nvPicPr>
            <p:cNvPr id="10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22933" y="2998606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6769662" y="3513236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/>
          </a:p>
        </p:txBody>
      </p:sp>
      <p:grpSp>
        <p:nvGrpSpPr>
          <p:cNvPr id="14" name="그룹 244"/>
          <p:cNvGrpSpPr/>
          <p:nvPr/>
        </p:nvGrpSpPr>
        <p:grpSpPr>
          <a:xfrm>
            <a:off x="7086272" y="4321674"/>
            <a:ext cx="4111745" cy="859165"/>
            <a:chOff x="653751" y="1605435"/>
            <a:chExt cx="3129859" cy="402989"/>
          </a:xfrm>
        </p:grpSpPr>
        <p:sp>
          <p:nvSpPr>
            <p:cNvPr id="15" name="AutoShape 55"/>
            <p:cNvSpPr>
              <a:spLocks noChangeArrowheads="1"/>
            </p:cNvSpPr>
            <p:nvPr/>
          </p:nvSpPr>
          <p:spPr bwMode="auto">
            <a:xfrm>
              <a:off x="653751" y="1605435"/>
              <a:ext cx="3129859" cy="402989"/>
            </a:xfrm>
            <a:prstGeom prst="roundRect">
              <a:avLst>
                <a:gd name="adj" fmla="val 50000"/>
              </a:avLst>
            </a:prstGeom>
            <a:solidFill>
              <a:srgbClr val="3D7AB1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20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6" name="제목 114"/>
            <p:cNvSpPr txBox="1">
              <a:spLocks/>
            </p:cNvSpPr>
            <p:nvPr/>
          </p:nvSpPr>
          <p:spPr>
            <a:xfrm>
              <a:off x="878262" y="1644995"/>
              <a:ext cx="2654605" cy="314907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anchor="ctr" anchorCtr="0"/>
            <a:lstStyle/>
            <a:p>
              <a:pPr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b="1" kern="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장 감염 질환을 </a:t>
              </a:r>
              <a:endParaRPr lang="en-US" altLang="ko-KR" b="1" kern="0" dirty="0" smtClean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b="1" kern="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분석 질병으로 선정</a:t>
              </a:r>
              <a:endParaRPr lang="ko-KR" altLang="en-US" b="1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79669"/>
              </p:ext>
            </p:extLst>
          </p:nvPr>
        </p:nvGraphicFramePr>
        <p:xfrm>
          <a:off x="444498" y="3179072"/>
          <a:ext cx="5939894" cy="33969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61705"/>
                <a:gridCol w="4278189"/>
              </a:tblGrid>
              <a:tr h="283183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질병코드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질병이름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effectLst/>
                        </a:rPr>
                        <a:t>A00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콜레라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effectLst/>
                        </a:rPr>
                        <a:t>A01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장티푸스 및 파라티푸스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A02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기타 살모넬라감염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A03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시겔라증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A04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기타 세균성 장감염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A05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달리 분류되지 않은 기타 세균성 장감염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A06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아메바증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A07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기타 원충성 장질환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A08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바이러스성 및 기타 명시된 장감염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A09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감염성 및 상세불명 기원의 기타 위장염 및 결장염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A15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세균학적 및 조직학적으로 확인된 호흡기결핵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594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effectLst/>
                        </a:rPr>
                        <a:t>A16</a:t>
                      </a:r>
                      <a:endParaRPr lang="en-US" sz="105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effectLst/>
                        </a:rPr>
                        <a:t>세균학적 및 조직학적으로 확인되지 않은 호흡기결핵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4498" y="3452265"/>
            <a:ext cx="5939894" cy="2572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4498" y="6050280"/>
            <a:ext cx="5939894" cy="5842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전염성 질환 데이터 시공간 시계열 분석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50900" y="1486641"/>
            <a:ext cx="10515600" cy="1844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</a:rPr>
              <a:t>장감염질환의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개년 시계열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</a:rPr>
              <a:t>분석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연도별 </a:t>
            </a:r>
            <a:r>
              <a:rPr lang="ko-KR" altLang="en-US" dirty="0"/>
              <a:t>월별 질환 발생 </a:t>
            </a:r>
            <a:r>
              <a:rPr lang="ko-KR" altLang="en-US" dirty="0" smtClean="0"/>
              <a:t>건수 추이 분석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r>
              <a:rPr lang="ko-KR" altLang="en-US" dirty="0"/>
              <a:t>계절 </a:t>
            </a:r>
            <a:r>
              <a:rPr lang="en-US" altLang="ko-KR" dirty="0"/>
              <a:t>/</a:t>
            </a:r>
            <a:r>
              <a:rPr lang="ko-KR" altLang="en-US" dirty="0" smtClean="0"/>
              <a:t>날씨 영향 파악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12-1</a:t>
            </a:r>
            <a:r>
              <a:rPr lang="ko-KR" altLang="en-US" dirty="0"/>
              <a:t>월과 </a:t>
            </a:r>
            <a:r>
              <a:rPr lang="en-US" altLang="ko-KR" dirty="0"/>
              <a:t>7-8</a:t>
            </a:r>
            <a:r>
              <a:rPr lang="ko-KR" altLang="en-US" dirty="0"/>
              <a:t>월에 질환이 급격하게 늘어남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발생빈도가 </a:t>
            </a:r>
            <a:r>
              <a:rPr lang="ko-KR" altLang="en-US" dirty="0"/>
              <a:t>약간씩 증가하는 경향을 </a:t>
            </a:r>
            <a:r>
              <a:rPr lang="ko-KR" altLang="en-US" dirty="0" smtClean="0"/>
              <a:t>보임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76540960" descr="EMB000006c001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9500"/>
            <a:ext cx="5410200" cy="244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21500" y="3414342"/>
            <a:ext cx="3848100" cy="40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ko-KR" altLang="en-US" sz="2000" dirty="0" smtClean="0"/>
              <a:t>장감염질환 </a:t>
            </a:r>
            <a:r>
              <a:rPr lang="en-US" altLang="ko-KR" sz="2000" dirty="0"/>
              <a:t>5</a:t>
            </a:r>
            <a:r>
              <a:rPr lang="ko-KR" altLang="en-US" sz="2000" dirty="0"/>
              <a:t>개년 시계열 </a:t>
            </a:r>
            <a:r>
              <a:rPr lang="ko-KR" altLang="en-US" sz="2000" dirty="0" smtClean="0"/>
              <a:t>분석</a:t>
            </a:r>
            <a:endParaRPr lang="ko-KR" altLang="en-US" sz="20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08241"/>
              </p:ext>
            </p:extLst>
          </p:nvPr>
        </p:nvGraphicFramePr>
        <p:xfrm>
          <a:off x="1028192" y="3909502"/>
          <a:ext cx="4242816" cy="24468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86942"/>
                <a:gridCol w="1527937"/>
                <a:gridCol w="1527937"/>
              </a:tblGrid>
              <a:tr h="396362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smtClean="0">
                          <a:effectLst/>
                        </a:rPr>
                        <a:t>연도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defTabSz="91440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30" dirty="0" smtClean="0">
                          <a:effectLst/>
                        </a:rPr>
                        <a:t>건수</a:t>
                      </a:r>
                      <a:endParaRPr lang="ko-KR" altLang="en-US" sz="1400" kern="0" spc="-3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10097">
                <a:tc>
                  <a:txBody>
                    <a:bodyPr/>
                    <a:lstStyle/>
                    <a:p>
                      <a:pPr marL="31750" marR="31750" indent="0" algn="ctr" defTabSz="91440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-30" dirty="0" smtClean="0">
                          <a:effectLst/>
                        </a:rPr>
                        <a:t>2009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8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13,855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10097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 smtClean="0">
                          <a:effectLst/>
                        </a:rPr>
                        <a:t>2010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8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16,675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10097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 smtClean="0">
                          <a:effectLst/>
                        </a:rPr>
                        <a:t>2011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8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17,516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10097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 smtClean="0">
                          <a:effectLst/>
                        </a:rPr>
                        <a:t>2012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12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24,574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410097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 smtClean="0">
                          <a:effectLst/>
                        </a:rPr>
                        <a:t>2013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12</a:t>
                      </a:r>
                      <a:r>
                        <a:rPr lang="ko-KR" altLang="en-US" sz="1400" kern="0" spc="-30" dirty="0" smtClean="0">
                          <a:effectLst/>
                        </a:rPr>
                        <a:t>월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25,200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 rot="10800000" flipV="1">
            <a:off x="1586992" y="3392124"/>
            <a:ext cx="269290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 latinLnBrk="1"/>
            <a:r>
              <a:rPr lang="ko-KR" altLang="en-US" sz="2000" dirty="0" smtClean="0"/>
              <a:t>연도별 최다빈도 건수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5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전염성 질환 데이터 </a:t>
            </a:r>
            <a:r>
              <a:rPr kumimoji="1" lang="ko-KR" altLang="en-US" dirty="0" smtClean="0"/>
              <a:t>시공간 </a:t>
            </a:r>
            <a:r>
              <a:rPr kumimoji="1" lang="ko-KR" altLang="en-US" dirty="0"/>
              <a:t>시계열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88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7-8</a:t>
            </a:r>
            <a:r>
              <a:rPr lang="ko-KR" altLang="en-US" dirty="0"/>
              <a:t>월</a:t>
            </a:r>
            <a:r>
              <a:rPr lang="en-US" altLang="ko-KR" dirty="0"/>
              <a:t>, 12-1</a:t>
            </a:r>
            <a:r>
              <a:rPr lang="ko-KR" altLang="en-US" dirty="0" smtClean="0"/>
              <a:t>월에  발생 빈번</a:t>
            </a:r>
            <a:r>
              <a:rPr lang="en-US" altLang="ko-KR" dirty="0" smtClean="0"/>
              <a:t>:</a:t>
            </a:r>
            <a:r>
              <a:rPr lang="ko-KR" altLang="en-US" dirty="0" smtClean="0"/>
              <a:t> 시도별 추이 유사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인구밀도 </a:t>
            </a:r>
            <a:r>
              <a:rPr lang="ko-KR" altLang="en-US" dirty="0"/>
              <a:t>대비 전염성 질환의 발생 </a:t>
            </a:r>
            <a:r>
              <a:rPr lang="ko-KR" altLang="en-US" dirty="0" smtClean="0"/>
              <a:t>건수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경북이 빈번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8731" y="3572277"/>
            <a:ext cx="10823269" cy="3285723"/>
            <a:chOff x="1080627" y="1697322"/>
            <a:chExt cx="9116362" cy="4938188"/>
          </a:xfrm>
        </p:grpSpPr>
        <p:sp>
          <p:nvSpPr>
            <p:cNvPr id="10" name="TextBox 11"/>
            <p:cNvSpPr txBox="1"/>
            <p:nvPr/>
          </p:nvSpPr>
          <p:spPr>
            <a:xfrm>
              <a:off x="5580427" y="6149414"/>
              <a:ext cx="544873" cy="48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연도</a:t>
              </a:r>
              <a:endParaRPr lang="ko-KR" altLang="en-US" sz="1400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-2665" r="9649" b="2665"/>
            <a:stretch/>
          </p:blipFill>
          <p:spPr>
            <a:xfrm>
              <a:off x="2109311" y="1697322"/>
              <a:ext cx="8087678" cy="4503273"/>
            </a:xfrm>
            <a:prstGeom prst="rect">
              <a:avLst/>
            </a:prstGeom>
          </p:spPr>
        </p:pic>
        <p:sp>
          <p:nvSpPr>
            <p:cNvPr id="12" name="TextBox 13"/>
            <p:cNvSpPr txBox="1"/>
            <p:nvPr/>
          </p:nvSpPr>
          <p:spPr>
            <a:xfrm>
              <a:off x="1080627" y="2809198"/>
              <a:ext cx="1040289" cy="82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/>
                <a:t>장감염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질환 </a:t>
              </a:r>
              <a:endParaRPr lang="en-US" altLang="ko-KR" sz="1400" dirty="0" smtClean="0"/>
            </a:p>
            <a:p>
              <a:pPr algn="ctr"/>
              <a:r>
                <a:rPr lang="ko-KR" altLang="en-US" sz="1400" dirty="0" smtClean="0"/>
                <a:t>발생건수</a:t>
              </a:r>
              <a:endParaRPr lang="ko-KR" altLang="en-US" sz="1400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416956" y="3078334"/>
            <a:ext cx="5358087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ko-KR" altLang="en-US" sz="2000" dirty="0" smtClean="0"/>
              <a:t>장감염질환 공간적 시계열 분석</a:t>
            </a:r>
            <a:r>
              <a:rPr lang="en-US" altLang="ko-KR" sz="2000" dirty="0" smtClean="0"/>
              <a:t>(2009</a:t>
            </a:r>
            <a:r>
              <a:rPr lang="ko-KR" altLang="en-US" sz="2000" dirty="0" smtClean="0"/>
              <a:t>년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00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09523"/>
              </p:ext>
            </p:extLst>
          </p:nvPr>
        </p:nvGraphicFramePr>
        <p:xfrm>
          <a:off x="1155697" y="1109916"/>
          <a:ext cx="9423402" cy="54289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70567"/>
                <a:gridCol w="1570567"/>
                <a:gridCol w="1570567"/>
                <a:gridCol w="1570567"/>
                <a:gridCol w="1570567"/>
                <a:gridCol w="1570567"/>
              </a:tblGrid>
              <a:tr h="273466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30" dirty="0" smtClean="0">
                          <a:effectLst/>
                        </a:rPr>
                        <a:t>시도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30" dirty="0" smtClean="0">
                          <a:effectLst/>
                        </a:rPr>
                        <a:t>2009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30" dirty="0" smtClean="0">
                          <a:effectLst/>
                        </a:rPr>
                        <a:t>2010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defTabSz="91440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-30" dirty="0" smtClean="0">
                          <a:effectLst/>
                        </a:rPr>
                        <a:t>2011</a:t>
                      </a:r>
                      <a:endParaRPr lang="ko-KR" altLang="en-US" sz="2000" kern="0" spc="-3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defTabSz="91440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-30" dirty="0" smtClean="0">
                          <a:effectLst/>
                        </a:rPr>
                        <a:t>2012</a:t>
                      </a:r>
                      <a:endParaRPr lang="ko-KR" altLang="en-US" sz="2000" kern="0" spc="-3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defTabSz="914400" rtl="0" eaLnBrk="1" fontAlgn="base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-30" dirty="0" smtClean="0">
                          <a:effectLst/>
                        </a:rPr>
                        <a:t>2013</a:t>
                      </a:r>
                      <a:endParaRPr lang="ko-KR" altLang="en-US" sz="2000" kern="0" spc="-3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 dirty="0">
                          <a:effectLst/>
                        </a:rPr>
                        <a:t>강원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33.7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37.5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44.0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55.5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53.3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 dirty="0">
                          <a:effectLst/>
                        </a:rPr>
                        <a:t>경기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34.4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38.6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42.3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53.3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51.6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경남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30.3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36.2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40.0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51.6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50.3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경북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solidFill>
                            <a:srgbClr val="FF0000"/>
                          </a:solidFill>
                          <a:effectLst/>
                        </a:rPr>
                        <a:t>43.9</a:t>
                      </a:r>
                      <a:endParaRPr lang="en-US" altLang="ko-KR" sz="2000" kern="0" spc="-3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solidFill>
                            <a:srgbClr val="FF0000"/>
                          </a:solidFill>
                          <a:effectLst/>
                        </a:rPr>
                        <a:t>52.0</a:t>
                      </a:r>
                      <a:endParaRPr lang="en-US" altLang="ko-KR" sz="2000" kern="0" spc="-3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solidFill>
                            <a:srgbClr val="FF0000"/>
                          </a:solidFill>
                          <a:effectLst/>
                        </a:rPr>
                        <a:t>57.6</a:t>
                      </a:r>
                      <a:endParaRPr lang="en-US" altLang="ko-KR" sz="2000" kern="0" spc="-3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solidFill>
                            <a:srgbClr val="FF0000"/>
                          </a:solidFill>
                          <a:effectLst/>
                        </a:rPr>
                        <a:t>72.0</a:t>
                      </a:r>
                      <a:endParaRPr lang="en-US" altLang="ko-KR" sz="2000" kern="0" spc="-3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solidFill>
                            <a:srgbClr val="FF0000"/>
                          </a:solidFill>
                          <a:effectLst/>
                        </a:rPr>
                        <a:t>69.1</a:t>
                      </a:r>
                      <a:endParaRPr lang="en-US" altLang="ko-KR" sz="2000" kern="0" spc="-3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광주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1.6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2.0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2.2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3.0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3.0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대구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2.1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2.3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2.6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3.5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대전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1.4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1.6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1.7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2.6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부산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1.8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2.1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2.4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3.3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3.3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서울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1.7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1.8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1.9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울산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4.4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4.6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6.2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5.8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인천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3.0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3.5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4.1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5.1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4.7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전남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33.8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36.7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42.8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55.5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58.1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전북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24.5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26.9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30.0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42.7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41.7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제주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7.1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8.1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8.8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9.8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9.8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>
                          <a:effectLst/>
                        </a:rPr>
                        <a:t>충남</a:t>
                      </a:r>
                      <a:endParaRPr lang="ko-KR" altLang="en-US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25.5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29.0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33.0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>
                          <a:effectLst/>
                        </a:rPr>
                        <a:t>38.2</a:t>
                      </a:r>
                      <a:endParaRPr lang="en-US" altLang="ko-KR" sz="2000" kern="0" spc="-3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36.4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kern="0" spc="-30" dirty="0">
                          <a:effectLst/>
                        </a:rPr>
                        <a:t>충북</a:t>
                      </a:r>
                      <a:endParaRPr lang="ko-KR" altLang="en-US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19.7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21.7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24.1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33.0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kern="0" spc="-30" dirty="0">
                          <a:effectLst/>
                        </a:rPr>
                        <a:t>30.8</a:t>
                      </a:r>
                      <a:endParaRPr lang="en-US" altLang="ko-KR" sz="20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089401" y="457200"/>
            <a:ext cx="30988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 latinLnBrk="1"/>
            <a:r>
              <a:rPr lang="ko-KR" altLang="en-US" sz="2000" smtClean="0"/>
              <a:t>인구밀도 </a:t>
            </a:r>
            <a:r>
              <a:rPr lang="ko-KR" altLang="en-US" sz="2000" dirty="0" smtClean="0"/>
              <a:t>대비 </a:t>
            </a:r>
            <a:r>
              <a:rPr lang="ko-KR" altLang="en-US" sz="2000" smtClean="0"/>
              <a:t>발생 건수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5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유의미한 변수 도출 및 인과관계 분석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516057"/>
            <a:ext cx="10515600" cy="93820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+mn-ea"/>
              </a:rPr>
              <a:t>장감염 질환에 영향을 미치는 유의미한 변수 도출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kumimoji="1" lang="en-US" altLang="ko-KR" dirty="0" smtClean="0"/>
              <a:t>GAM(</a:t>
            </a:r>
            <a:r>
              <a:rPr lang="en-US" altLang="ko-KR" dirty="0" smtClean="0"/>
              <a:t>Generalized </a:t>
            </a:r>
            <a:r>
              <a:rPr lang="en-US" altLang="ko-KR" dirty="0"/>
              <a:t>Additive </a:t>
            </a:r>
            <a:r>
              <a:rPr lang="en-US" altLang="ko-KR" dirty="0" smtClean="0"/>
              <a:t>Model),</a:t>
            </a:r>
            <a:r>
              <a:rPr lang="en-US" altLang="ko-KR" dirty="0"/>
              <a:t> </a:t>
            </a:r>
            <a:r>
              <a:rPr kumimoji="1" lang="en-US" altLang="ko-KR" dirty="0" smtClean="0"/>
              <a:t>OLS </a:t>
            </a:r>
            <a:r>
              <a:rPr kumimoji="1" lang="ko-KR" altLang="en-US" dirty="0" smtClean="0"/>
              <a:t>이용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08856"/>
              </p:ext>
            </p:extLst>
          </p:nvPr>
        </p:nvGraphicFramePr>
        <p:xfrm>
          <a:off x="685800" y="2418356"/>
          <a:ext cx="7772399" cy="41047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5900"/>
                <a:gridCol w="279400"/>
                <a:gridCol w="1234589"/>
                <a:gridCol w="1091171"/>
                <a:gridCol w="1073816"/>
                <a:gridCol w="269607"/>
                <a:gridCol w="299442"/>
                <a:gridCol w="1102825"/>
                <a:gridCol w="1102824"/>
                <a:gridCol w="1102825"/>
              </a:tblGrid>
              <a:tr h="307997">
                <a:tc gridSpan="5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 smtClean="0">
                          <a:effectLst/>
                        </a:rPr>
                        <a:t>GAM</a:t>
                      </a:r>
                      <a:r>
                        <a:rPr lang="en-US" altLang="ko-KR" sz="1400" kern="0" spc="-30" baseline="0" dirty="0" smtClean="0">
                          <a:effectLst/>
                        </a:rPr>
                        <a:t> </a:t>
                      </a:r>
                      <a:r>
                        <a:rPr lang="ko-KR" altLang="en-US" sz="1400" kern="0" spc="-30" baseline="0" dirty="0" smtClean="0">
                          <a:effectLst/>
                        </a:rPr>
                        <a:t>분석 결과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smtClean="0">
                          <a:effectLst/>
                        </a:rPr>
                        <a:t>다중선형회귀 분석 결과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346">
                <a:tc gridSpan="2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변수명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계수추정치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sig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  <a:tc gridSpan="2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변수명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/>
                        <a:t>계수추정치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sig</a:t>
                      </a:r>
                      <a:endParaRPr lang="ko-KR" altLang="en-US" sz="1100" dirty="0"/>
                    </a:p>
                  </a:txBody>
                  <a:tcPr marL="64770" marR="64770" marT="17907" marB="17907" anchor="ctr"/>
                </a:tc>
              </a:tr>
              <a:tr h="24639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양의</a:t>
                      </a:r>
                      <a:r>
                        <a:rPr lang="ko-KR" altLang="en-US" sz="1100" kern="0" spc="-30" baseline="0" dirty="0" smtClean="0">
                          <a:effectLst/>
                        </a:rPr>
                        <a:t> 관계</a:t>
                      </a: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기후</a:t>
                      </a:r>
                      <a:endParaRPr lang="en-US" altLang="ko-KR" sz="1100" kern="0" spc="-3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최소상대습도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8.571e-03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양의 관계</a:t>
                      </a:r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기후</a:t>
                      </a:r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평균현지기압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2.574e+00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</a:t>
                      </a:r>
                      <a:endParaRPr lang="ko-KR" altLang="en-US" sz="1100" dirty="0"/>
                    </a:p>
                  </a:txBody>
                  <a:tcPr/>
                </a:tc>
              </a:tr>
              <a:tr h="246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평균풍속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2.396e-01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일조율</a:t>
                      </a:r>
                      <a:r>
                        <a:rPr lang="en-US" altLang="ko-KR" sz="1100" dirty="0" smtClean="0"/>
                        <a:t>_max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3.581e+01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</a:t>
                      </a:r>
                      <a:endParaRPr lang="ko-KR" altLang="en-US" sz="1100" dirty="0"/>
                    </a:p>
                  </a:txBody>
                  <a:tcPr/>
                </a:tc>
              </a:tr>
              <a:tr h="246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일조시간합</a:t>
                      </a:r>
                      <a:r>
                        <a:rPr lang="en-US" altLang="ko-KR" sz="1100" dirty="0" smtClean="0"/>
                        <a:t>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1.564e-01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6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일조율</a:t>
                      </a:r>
                      <a:r>
                        <a:rPr lang="en-US" altLang="ko-KR" sz="1100" dirty="0" smtClean="0"/>
                        <a:t>_min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3.694e-01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585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대기</a:t>
                      </a: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CO_mean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4.495e-01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5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대기</a:t>
                      </a:r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CO_mean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3.524e+02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258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O3_mean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7.111e+00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O3_mean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2.958e+03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258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No2_mean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9.626e+01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SO2_max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9.904e+02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***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25857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음의 관계</a:t>
                      </a: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기후</a:t>
                      </a:r>
                      <a:endParaRPr lang="en-US" altLang="ko-KR" sz="1100" kern="0" spc="-3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최저기온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-1.868e-03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</a:t>
                      </a:r>
                      <a:endParaRPr lang="ko-KR" altLang="en-US" sz="11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음의 관계</a:t>
                      </a:r>
                      <a:endParaRPr lang="en-US" altLang="ko-KR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기후</a:t>
                      </a:r>
                      <a:endParaRPr lang="en-US" altLang="ko-KR" sz="1100" kern="0" spc="-3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평균최저기온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-1.616e+01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</a:tr>
              <a:tr h="258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일최다강수량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-3.134e-03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일조시간합</a:t>
                      </a:r>
                      <a:r>
                        <a:rPr lang="en-US" altLang="ko-KR" sz="1100" dirty="0" smtClean="0"/>
                        <a:t>_max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-1.044e+01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</a:t>
                      </a:r>
                      <a:endParaRPr lang="ko-KR" altLang="en-US" sz="1100" dirty="0"/>
                    </a:p>
                  </a:txBody>
                  <a:tcPr/>
                </a:tc>
              </a:tr>
              <a:tr h="258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일조율</a:t>
                      </a:r>
                      <a:r>
                        <a:rPr lang="en-US" altLang="ko-KR" sz="1100" dirty="0" smtClean="0"/>
                        <a:t>_mean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-5.131e-01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일조율</a:t>
                      </a:r>
                      <a:r>
                        <a:rPr lang="en-US" altLang="ko-KR" sz="1100" dirty="0" smtClean="0"/>
                        <a:t>_min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-3.643e+01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</a:t>
                      </a:r>
                      <a:endParaRPr lang="ko-KR" altLang="en-US" sz="1100" dirty="0"/>
                    </a:p>
                  </a:txBody>
                  <a:tcPr/>
                </a:tc>
              </a:tr>
              <a:tr h="2427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대기</a:t>
                      </a: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CO_max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-4.638e-02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5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kern="0" spc="-30" dirty="0" smtClean="0">
                          <a:effectLst/>
                        </a:rPr>
                        <a:t>대기</a:t>
                      </a:r>
                      <a:endParaRPr lang="ko-KR" altLang="en-US" sz="1100" kern="0" spc="-3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PM</a:t>
                      </a:r>
                      <a:r>
                        <a:rPr lang="en-US" altLang="ko-KR" sz="1100" baseline="-25000" dirty="0" smtClean="0"/>
                        <a:t>10</a:t>
                      </a:r>
                      <a:r>
                        <a:rPr lang="en-US" altLang="ko-KR" sz="1100" dirty="0" smtClean="0"/>
                        <a:t>_mean</a:t>
                      </a:r>
                      <a:endParaRPr lang="ko-KR" alt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-6.731e+00</a:t>
                      </a:r>
                      <a:endParaRPr lang="ko-KR" alt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/>
                </a:tc>
              </a:tr>
              <a:tr h="258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NO</a:t>
                      </a:r>
                      <a:r>
                        <a:rPr lang="en-US" altLang="ko-KR" sz="1100" baseline="-25000" dirty="0" smtClean="0"/>
                        <a:t>2</a:t>
                      </a:r>
                      <a:r>
                        <a:rPr lang="en-US" altLang="ko-KR" sz="1100" dirty="0" smtClean="0"/>
                        <a:t>_max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-6.313e+02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***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49366" y="6538912"/>
            <a:ext cx="31261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err="1" smtClean="0"/>
              <a:t>Signif</a:t>
            </a:r>
            <a:r>
              <a:rPr lang="en-US" altLang="ko-KR" sz="1050" dirty="0" smtClean="0"/>
              <a:t>:  </a:t>
            </a:r>
            <a:r>
              <a:rPr lang="en-US" altLang="ko-KR" sz="1050" dirty="0"/>
              <a:t>0 ‘***’ 0.001 ‘**’ 0.01 ‘*’ 0.05 ‘.’ 0.1 ‘ ’ 1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098801"/>
            <a:ext cx="3331146" cy="1016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9448800" y="2591866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GAM model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1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-6350"/>
            <a:ext cx="10687050" cy="1325563"/>
          </a:xfrm>
        </p:spPr>
        <p:txBody>
          <a:bodyPr/>
          <a:lstStyle/>
          <a:p>
            <a:r>
              <a:rPr kumimoji="1" lang="ko-KR" altLang="en-US" dirty="0" smtClean="0"/>
              <a:t>향후 계획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838199" y="1221858"/>
            <a:ext cx="10878879" cy="987942"/>
          </a:xfrm>
        </p:spPr>
        <p:txBody>
          <a:bodyPr>
            <a:normAutofit fontScale="55000" lnSpcReduction="20000"/>
          </a:bodyPr>
          <a:lstStyle/>
          <a:p>
            <a:r>
              <a:rPr kumimoji="1" lang="ko-KR" altLang="en-US" sz="2700" dirty="0"/>
              <a:t>변수 선정 및 인과관계 분석 보완</a:t>
            </a:r>
            <a:endParaRPr kumimoji="1" lang="en-US" altLang="ko-KR" sz="2700" dirty="0"/>
          </a:p>
          <a:p>
            <a:pPr lvl="1"/>
            <a:r>
              <a:rPr kumimoji="1" lang="en-US" altLang="ko-KR" dirty="0" smtClean="0"/>
              <a:t>GAM</a:t>
            </a:r>
            <a:r>
              <a:rPr kumimoji="1" lang="ko-KR" altLang="en-US" dirty="0" smtClean="0"/>
              <a:t>을 이용한 인과관계 분석 보완</a:t>
            </a:r>
            <a:endParaRPr kumimoji="1" lang="en-US" altLang="ko-KR" dirty="0" smtClean="0"/>
          </a:p>
          <a:p>
            <a:r>
              <a:rPr kumimoji="1" lang="ko-KR" altLang="en-US" dirty="0" smtClean="0"/>
              <a:t>예측 알고리즘 구축</a:t>
            </a:r>
            <a:r>
              <a:rPr kumimoji="1" lang="en-US" altLang="ko-KR" dirty="0" smtClean="0"/>
              <a:t>(RNN</a:t>
            </a:r>
            <a:r>
              <a:rPr kumimoji="1" lang="ko-KR" altLang="en-US" dirty="0" smtClean="0"/>
              <a:t>을 이용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53321"/>
              </p:ext>
            </p:extLst>
          </p:nvPr>
        </p:nvGraphicFramePr>
        <p:xfrm>
          <a:off x="1244604" y="2209802"/>
          <a:ext cx="9563094" cy="4090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5694"/>
                <a:gridCol w="505740"/>
                <a:gridCol w="505740"/>
                <a:gridCol w="505740"/>
                <a:gridCol w="505740"/>
                <a:gridCol w="505740"/>
                <a:gridCol w="505740"/>
                <a:gridCol w="505740"/>
                <a:gridCol w="505740"/>
                <a:gridCol w="505740"/>
                <a:gridCol w="505740"/>
              </a:tblGrid>
              <a:tr h="302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과업수행내용</a:t>
                      </a:r>
                      <a:endParaRPr lang="en-US" altLang="ko-KR" sz="12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문헌조사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기후와 전염성 질환과의</a:t>
                      </a:r>
                      <a:r>
                        <a:rPr lang="ko-KR" altLang="en-US" sz="1050" baseline="0" dirty="0" smtClean="0">
                          <a:latin typeface="+mn-ea"/>
                          <a:ea typeface="+mn-ea"/>
                        </a:rPr>
                        <a:t> 관계에 대한 관련 연구 검토</a:t>
                      </a:r>
                      <a:endParaRPr lang="en-US" altLang="ko-KR" sz="105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453738">
                <a:tc>
                  <a:txBody>
                    <a:bodyPr/>
                    <a:lstStyle/>
                    <a:p>
                      <a:pPr marL="85725" indent="-85725" algn="l" latinLnBrk="1"/>
                      <a:r>
                        <a:rPr lang="en-US" altLang="ko-KR" sz="1050" dirty="0" smtClean="0">
                          <a:latin typeface="+mn-ea"/>
                          <a:ea typeface="+mn-ea"/>
                        </a:rPr>
                        <a:t>- RNN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을 비롯한 </a:t>
                      </a:r>
                      <a:r>
                        <a:rPr lang="ko-KR" altLang="en-US" sz="1050" dirty="0" err="1" smtClean="0">
                          <a:latin typeface="+mn-ea"/>
                          <a:ea typeface="+mn-ea"/>
                        </a:rPr>
                        <a:t>머신러닝을</a:t>
                      </a:r>
                      <a:r>
                        <a:rPr lang="ko-KR" altLang="en-US" sz="1050" dirty="0" smtClean="0">
                          <a:latin typeface="+mn-ea"/>
                          <a:ea typeface="+mn-ea"/>
                        </a:rPr>
                        <a:t> 바탕으로 전염성 질환 예측과 관련된 연구 검토</a:t>
                      </a:r>
                      <a:endParaRPr lang="en-US" altLang="ko-KR" sz="105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전염성 질환의 시공간적 패턴분석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데이터 전처리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0249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분석 질병선정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0249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시공간적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시계열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분석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전염성 질환 예측 알고리즘 구축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예측 알고리즘 구축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예측 정확도 비교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</a:tr>
              <a:tr h="341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■ 최종보고서 평가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보완 및 작성 완료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3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장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환경 빅데이터 연구</a:t>
            </a:r>
            <a:endParaRPr kumimoji="1" lang="en-US" altLang="ko-KR" dirty="0" smtClean="0"/>
          </a:p>
          <a:p>
            <a:r>
              <a:rPr kumimoji="1" lang="en-US" altLang="ko-KR" dirty="0"/>
              <a:t>4</a:t>
            </a:r>
            <a:r>
              <a:rPr kumimoji="1" lang="en-US" altLang="ko-KR" dirty="0" smtClean="0"/>
              <a:t>.</a:t>
            </a:r>
            <a:r>
              <a:rPr kumimoji="1" lang="ko-KR" altLang="en-US" dirty="0"/>
              <a:t> 미세먼지 오염도</a:t>
            </a:r>
            <a:r>
              <a:rPr kumimoji="1" lang="en-US" altLang="ko-KR" dirty="0"/>
              <a:t>-</a:t>
            </a:r>
            <a:r>
              <a:rPr kumimoji="1" lang="ko-KR" altLang="en-US" dirty="0"/>
              <a:t>발생요인 </a:t>
            </a:r>
            <a:r>
              <a:rPr kumimoji="1" lang="ko-KR" altLang="en-US" dirty="0" smtClean="0"/>
              <a:t>패턴분석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김진형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smtClean="0"/>
              <a:t>미세먼지 오염도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발생요인 패턴분석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76513" y="1588168"/>
            <a:ext cx="11077575" cy="54382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ko-KR" altLang="en-US" dirty="0" smtClean="0"/>
              <a:t>연구내용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미세먼지</a:t>
            </a:r>
            <a:r>
              <a:rPr kumimoji="1" lang="en-US" altLang="ko-KR" dirty="0" smtClean="0"/>
              <a:t>(PM</a:t>
            </a:r>
            <a:r>
              <a:rPr kumimoji="1" lang="en-US" altLang="ko-KR" baseline="-25000" dirty="0" smtClean="0"/>
              <a:t>10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에 영향을 미친다고 알려진 변수들을 영향을 의사결정나무 분석을 사용하여 정량적으로 평가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종속변수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2001</a:t>
            </a:r>
            <a:r>
              <a:rPr kumimoji="1" lang="ko-KR" altLang="en-US" dirty="0"/>
              <a:t>년</a:t>
            </a:r>
            <a:r>
              <a:rPr kumimoji="1" lang="en-US" altLang="ko-KR" dirty="0"/>
              <a:t>~2016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9</a:t>
            </a:r>
            <a:r>
              <a:rPr kumimoji="1" lang="ko-KR" altLang="en-US" dirty="0"/>
              <a:t>월까지 </a:t>
            </a:r>
            <a:r>
              <a:rPr kumimoji="1" lang="en-US" altLang="ko-KR" dirty="0"/>
              <a:t>189</a:t>
            </a:r>
            <a:r>
              <a:rPr kumimoji="1" lang="ko-KR" altLang="en-US" dirty="0"/>
              <a:t>개월 동안 </a:t>
            </a:r>
            <a:r>
              <a:rPr kumimoji="1" lang="ko-KR" altLang="en-US" dirty="0" smtClean="0"/>
              <a:t>측정된 </a:t>
            </a:r>
            <a:r>
              <a:rPr kumimoji="1" lang="ko-KR" altLang="en-US" dirty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데이터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설명변수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기상기후 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대기오염물질 배출량 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황사 및 중국 </a:t>
            </a:r>
            <a:r>
              <a:rPr kumimoji="1" lang="ko-KR" altLang="en-US" dirty="0"/>
              <a:t>미세먼지</a:t>
            </a:r>
            <a:r>
              <a:rPr kumimoji="1" lang="en-US" altLang="ko-KR" dirty="0"/>
              <a:t>(PM</a:t>
            </a:r>
            <a:r>
              <a:rPr kumimoji="1" lang="en-US" altLang="ko-KR" baseline="-25000" dirty="0"/>
              <a:t>10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데이터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인구밀도 데이터</a:t>
            </a:r>
            <a:endParaRPr kumimoji="1" lang="en-US" altLang="ko-KR" dirty="0" smtClean="0"/>
          </a:p>
          <a:p>
            <a:pPr marL="457200" lvl="1" indent="0">
              <a:lnSpc>
                <a:spcPct val="140000"/>
              </a:lnSpc>
              <a:buNone/>
            </a:pPr>
            <a:endParaRPr kumimoji="1" lang="ko-KR" altLang="en-US" sz="1300" dirty="0"/>
          </a:p>
          <a:p>
            <a:pPr>
              <a:lnSpc>
                <a:spcPct val="140000"/>
              </a:lnSpc>
            </a:pPr>
            <a:r>
              <a:rPr kumimoji="1" lang="ko-KR" altLang="en-US" dirty="0" smtClean="0"/>
              <a:t>중간보고까지의 진행사항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데이터 수집 및 전처리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대기오염물질 농도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기상기후 데이터</a:t>
            </a:r>
            <a:r>
              <a:rPr kumimoji="1" lang="en-US" altLang="ko-KR" dirty="0" smtClean="0"/>
              <a:t>)</a:t>
            </a:r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예측 변수 기술 통계 작성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의사결정나무 분석 수행할 툴 및 패키지 리서치</a:t>
            </a:r>
            <a:endParaRPr kumimoji="1" lang="en-US" altLang="ko-KR" dirty="0" smtClean="0"/>
          </a:p>
          <a:p>
            <a:pPr marL="457200" lvl="1" indent="0">
              <a:lnSpc>
                <a:spcPct val="140000"/>
              </a:lnSpc>
              <a:buNone/>
            </a:pPr>
            <a:endParaRPr kumimoji="1" lang="ko-KR" altLang="en-US" sz="1300" dirty="0"/>
          </a:p>
          <a:p>
            <a:pPr>
              <a:lnSpc>
                <a:spcPct val="140000"/>
              </a:lnSpc>
            </a:pPr>
            <a:r>
              <a:rPr kumimoji="1" lang="ko-KR" altLang="en-US" dirty="0" smtClean="0"/>
              <a:t>최종보고 </a:t>
            </a:r>
            <a:r>
              <a:rPr kumimoji="1" lang="ko-KR" altLang="en-US" dirty="0"/>
              <a:t>발표 예정 </a:t>
            </a:r>
            <a:r>
              <a:rPr kumimoji="1" lang="en-US" altLang="ko-KR" dirty="0"/>
              <a:t>: </a:t>
            </a:r>
            <a:r>
              <a:rPr kumimoji="1" lang="ko-KR" altLang="en-US" dirty="0" smtClean="0"/>
              <a:t>의사결정나무 분석 결과 및 해석</a:t>
            </a:r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설명 변수 추가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의사결정나무 분석 수행</a:t>
            </a:r>
            <a:endParaRPr kumimoji="1" lang="en-US" altLang="ko-KR" dirty="0" smtClean="0"/>
          </a:p>
          <a:p>
            <a:pPr lvl="1">
              <a:lnSpc>
                <a:spcPct val="140000"/>
              </a:lnSpc>
            </a:pPr>
            <a:r>
              <a:rPr kumimoji="1" lang="ko-KR" altLang="en-US" dirty="0" smtClean="0"/>
              <a:t>분석 결과 해석</a:t>
            </a:r>
          </a:p>
        </p:txBody>
      </p:sp>
    </p:spTree>
    <p:extLst>
      <p:ext uri="{BB962C8B-B14F-4D97-AF65-F5344CB8AC3E}">
        <p14:creationId xmlns:p14="http://schemas.microsoft.com/office/powerpoint/2010/main" val="18131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29995" y="168445"/>
            <a:ext cx="4532010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수집 데이터 특성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63746"/>
              </p:ext>
            </p:extLst>
          </p:nvPr>
        </p:nvGraphicFramePr>
        <p:xfrm>
          <a:off x="208542" y="1521771"/>
          <a:ext cx="11774910" cy="5051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047"/>
                <a:gridCol w="2384923"/>
                <a:gridCol w="1481225"/>
                <a:gridCol w="3567363"/>
                <a:gridCol w="1663700"/>
                <a:gridCol w="1137652"/>
              </a:tblGrid>
              <a:tr h="355155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데이터명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출처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기간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항목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시간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해상도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공간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ea typeface="KoPub돋움체 Medium"/>
                        </a:rPr>
                        <a:t>해상도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</a:tr>
              <a:tr h="619091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농도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에어코리아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2001-2016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altLang="ko-KR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PM</a:t>
                      </a:r>
                      <a:r>
                        <a:rPr lang="pl-PL" altLang="ko-KR" sz="1400" kern="0" spc="-30" baseline="-2500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</a:t>
                      </a:r>
                      <a:r>
                        <a:rPr lang="pl-PL" altLang="ko-KR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NO</a:t>
                      </a:r>
                      <a:r>
                        <a:rPr lang="pl-PL" altLang="ko-KR" sz="1400" kern="0" spc="-30" baseline="-2500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</a:t>
                      </a:r>
                      <a:r>
                        <a:rPr lang="pl-PL" altLang="ko-KR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SO</a:t>
                      </a:r>
                      <a:r>
                        <a:rPr lang="pl-PL" altLang="ko-KR" sz="1400" kern="0" spc="-30" baseline="-2500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</a:t>
                      </a:r>
                      <a:r>
                        <a:rPr lang="pl-PL" altLang="ko-KR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CO, O</a:t>
                      </a:r>
                      <a:r>
                        <a:rPr lang="pl-PL" altLang="ko-KR" sz="1400" kern="0" spc="-30" baseline="-2500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r>
                        <a:rPr lang="pl-PL" altLang="ko-KR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PM</a:t>
                      </a:r>
                      <a:r>
                        <a:rPr lang="pl-PL" altLang="ko-KR" sz="1400" kern="0" spc="-30" baseline="-2500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2.5</a:t>
                      </a:r>
                      <a:endParaRPr lang="pl-PL" sz="1400" kern="0" spc="-30" baseline="-2500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64168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대기오염물질 배출량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국립환경과학원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1999-2013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PM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</a:t>
                      </a: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NO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</a:t>
                      </a: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SO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x</a:t>
                      </a: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CO, O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PM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2.5</a:t>
                      </a:r>
                      <a:r>
                        <a:rPr lang="pl-PL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VOC, NH</a:t>
                      </a:r>
                      <a:r>
                        <a:rPr lang="pl-PL" sz="1400" kern="0" spc="-30" baseline="-2500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pl-PL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시군구</a:t>
                      </a:r>
                    </a:p>
                  </a:txBody>
                  <a:tcPr marL="64770" marR="64770" marT="17907" marB="17907" anchor="ctr"/>
                </a:tc>
              </a:tr>
              <a:tr h="690654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기상기후 데이터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기후데이터센터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1995-2016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기온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습도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풍향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풍속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기압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강수량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일조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일사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황사일수 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 smtClean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560630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인구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국가통계포털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주민등록인구현황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주민등록인구세대수 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시군구</a:t>
                      </a:r>
                    </a:p>
                  </a:txBody>
                  <a:tcPr marL="64770" marR="64770" marT="17907" marB="17907" anchor="ctr"/>
                </a:tc>
              </a:tr>
              <a:tr h="532338">
                <a:tc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행정구역별 면적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국토교통부 통계누리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1992-2016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면적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지번수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지목별 현황 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시군구</a:t>
                      </a:r>
                    </a:p>
                  </a:txBody>
                  <a:tcPr marL="64770" marR="64770" marT="17907" marB="17907" anchor="ctr"/>
                </a:tc>
              </a:tr>
              <a:tr h="690654">
                <a:tc rowSpan="2">
                  <a:txBody>
                    <a:bodyPr/>
                    <a:lstStyle/>
                    <a:p>
                      <a:pPr marL="31750" marR="3175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중국 </a:t>
                      </a: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대기질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주중 </a:t>
                      </a: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미국 대사관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2008-2016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AQI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측정소</a:t>
                      </a:r>
                    </a:p>
                  </a:txBody>
                  <a:tcPr marL="64770" marR="64770" marT="17907" marB="17907" anchor="ctr"/>
                </a:tc>
              </a:tr>
              <a:tr h="690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중화인민공화국</a:t>
                      </a: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환경보호부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데이터센터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2014-2016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PM</a:t>
                      </a:r>
                      <a:r>
                        <a:rPr lang="en-US" sz="1400" kern="0" spc="-30" baseline="-2500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2.5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 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주요 도시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9063790" y="1377393"/>
            <a:ext cx="3048000" cy="533622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101890" y="722443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시간해상도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월</a:t>
            </a:r>
            <a:endParaRPr lang="en-US" altLang="ko-KR" sz="1600" dirty="0"/>
          </a:p>
          <a:p>
            <a:pPr algn="ctr"/>
            <a:r>
              <a:rPr lang="ko-KR" altLang="en-US" sz="1600" dirty="0" smtClean="0"/>
              <a:t>공간해상도 </a:t>
            </a:r>
            <a:r>
              <a:rPr lang="en-US" altLang="ko-KR" sz="1600" dirty="0" smtClean="0"/>
              <a:t>-&gt; </a:t>
            </a:r>
            <a:r>
              <a:rPr lang="ko-KR" altLang="en-US" sz="1600" dirty="0" err="1" smtClean="0"/>
              <a:t>시군구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04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연속사업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 단위 연구단계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5760" y="1579418"/>
            <a:ext cx="11384279" cy="157110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kumimoji="1" lang="en-US" altLang="ko-KR" dirty="0"/>
              <a:t>1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(2017-19):</a:t>
            </a:r>
            <a:r>
              <a:rPr kumimoji="1" lang="ko-KR" altLang="en-US" dirty="0"/>
              <a:t> 환경 빅데이터 연구 시작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연구자료 </a:t>
            </a:r>
            <a:r>
              <a:rPr kumimoji="1" lang="ko-KR" altLang="en-US" dirty="0"/>
              <a:t>및 분석 알고리듬 공개 시작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(2020-22):</a:t>
            </a:r>
            <a:r>
              <a:rPr kumimoji="1" lang="ko-KR" altLang="en-US" dirty="0"/>
              <a:t> 환경 </a:t>
            </a:r>
            <a:r>
              <a:rPr kumimoji="1" lang="ko-KR" altLang="en-US" dirty="0" smtClean="0"/>
              <a:t>빅데이터 </a:t>
            </a:r>
            <a:r>
              <a:rPr kumimoji="1" lang="ko-KR" altLang="en-US" dirty="0"/>
              <a:t>분석 플랫폼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빅데이터 활용 공공 서비스 설계</a:t>
            </a:r>
            <a:endParaRPr kumimoji="1" lang="en-US" altLang="ko-KR" dirty="0"/>
          </a:p>
          <a:p>
            <a:pPr algn="just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(2023-25):</a:t>
            </a:r>
            <a:r>
              <a:rPr kumimoji="1" lang="ko-KR" altLang="en-US" dirty="0"/>
              <a:t> 환경 빅데이터 분석 플랫폼 자동화 시도</a:t>
            </a:r>
            <a:r>
              <a:rPr kumimoji="1" lang="en-US" altLang="ko-KR" dirty="0"/>
              <a:t>/</a:t>
            </a:r>
            <a:r>
              <a:rPr kumimoji="1" lang="ko-KR" altLang="en-US" dirty="0"/>
              <a:t>공공환경 서비스 시범 사업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84352"/>
              </p:ext>
            </p:extLst>
          </p:nvPr>
        </p:nvGraphicFramePr>
        <p:xfrm>
          <a:off x="530087" y="3795375"/>
          <a:ext cx="11219953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83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32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1984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환경 빅데이터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 환경 빅데이터 연구 인프라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원내외 빅데이터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(2017-19)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환경 빅데이터 연구 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자료 및 알고리듬 축적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원내 연구 및 경영정보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(2020-22)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발신주기 단축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빅데이터 연구 과정 자동화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환경 빅데이터 분석 플랫폼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연구기획 평가 및 준비 서비스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공공 서비스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(2023-25)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시의성 중심 발신체계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개편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환경 빅데이터 분석 플랫폼 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지능화 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charset="0"/>
                        <a:buChar char="•"/>
                      </a:pPr>
                      <a:r>
                        <a:rPr lang="ko-KR" altLang="en-US" sz="1600" dirty="0"/>
                        <a:t>공공 서비스 시범 사업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3443288" y="3217625"/>
            <a:ext cx="48594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/>
              <a:t>환경 빅데이터 분석 및 서비스 개발 연차계획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730609" y="168445"/>
            <a:ext cx="473078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분석 대상 </a:t>
            </a:r>
            <a:r>
              <a:rPr kumimoji="1" lang="ko-KR" altLang="en-US" sz="4400" dirty="0" err="1" smtClean="0">
                <a:solidFill>
                  <a:prstClr val="black"/>
                </a:solidFill>
              </a:rPr>
              <a:t>시군구</a:t>
            </a:r>
            <a:r>
              <a:rPr kumimoji="1" lang="ko-KR" altLang="en-US" sz="4400" dirty="0" smtClean="0">
                <a:solidFill>
                  <a:prstClr val="black"/>
                </a:solidFill>
              </a:rPr>
              <a:t> 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265382" y="1416141"/>
          <a:ext cx="161421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4218"/>
              </a:tblGrid>
              <a:tr h="209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대기오염물질 측정소</a:t>
                      </a:r>
                      <a:endParaRPr lang="ko-KR" altLang="en-US" sz="12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14210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CODE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TYPE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 NAME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LOCATION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ADDRESS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LAT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LNG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ALT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2061741" y="1416141"/>
          <a:ext cx="2016224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224"/>
              </a:tblGrid>
              <a:tr h="209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대기오염물질 측정 데이터</a:t>
                      </a:r>
                      <a:endParaRPr lang="ko-KR" altLang="en-US" sz="12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17704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 DATE_TIME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 NAME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YEAR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MONTH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DAY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HOUR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SO2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CO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O3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NO2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PM10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PM25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65382" y="4340736"/>
          <a:ext cx="1611043" cy="1833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1043"/>
              </a:tblGrid>
              <a:tr h="2788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기상기후 측정소</a:t>
                      </a:r>
                      <a:endParaRPr lang="ko-KR" altLang="en-US" sz="12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1541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 CODE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TYPE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NAME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LOCATION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ADDRESS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LAT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LNG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ALT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24614"/>
              </p:ext>
            </p:extLst>
          </p:nvPr>
        </p:nvGraphicFramePr>
        <p:xfrm>
          <a:off x="2061741" y="4340736"/>
          <a:ext cx="2016224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224"/>
              </a:tblGrid>
              <a:tr h="271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기상기후 데이터</a:t>
                      </a:r>
                      <a:endParaRPr lang="ko-KR" altLang="en-US" sz="1200" dirty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1412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 DATE_TIME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*</a:t>
                      </a:r>
                      <a:r>
                        <a:rPr lang="en-US" altLang="ko-KR" sz="1200" baseline="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CODE</a:t>
                      </a:r>
                      <a:endParaRPr lang="en-US" altLang="ko-KR" sz="1200" dirty="0" smtClean="0"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YEAR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MONTH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HOUR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TEMP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PRESSURE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PRECIPITATION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︙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9" name="꺾인 연결선 38"/>
          <p:cNvCxnSpPr/>
          <p:nvPr/>
        </p:nvCxnSpPr>
        <p:spPr>
          <a:xfrm flipV="1">
            <a:off x="970893" y="2014116"/>
            <a:ext cx="1130957" cy="170284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>
            <a:off x="970893" y="4765675"/>
            <a:ext cx="1130957" cy="311150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_x244986888" descr="EMB0000229449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36" y="1381655"/>
            <a:ext cx="2192338" cy="24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44987288" descr="EMB0000229449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2" y="1562630"/>
            <a:ext cx="187642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217537736" descr="EMB0000229449a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/>
          <a:stretch/>
        </p:blipFill>
        <p:spPr bwMode="auto">
          <a:xfrm>
            <a:off x="4830763" y="4400892"/>
            <a:ext cx="1608137" cy="205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217538136" descr="EMB0000229449a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36" y="4286081"/>
            <a:ext cx="2207496" cy="240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217538136" descr="EMB0000229449a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560081"/>
            <a:ext cx="2349500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오른쪽 화살표 45"/>
          <p:cNvSpPr/>
          <p:nvPr/>
        </p:nvSpPr>
        <p:spPr>
          <a:xfrm>
            <a:off x="4219074" y="2358189"/>
            <a:ext cx="465638" cy="561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4219074" y="4921128"/>
            <a:ext cx="465638" cy="561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2004308">
            <a:off x="8902952" y="2411153"/>
            <a:ext cx="465638" cy="561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 rot="19338499">
            <a:off x="8938232" y="4858509"/>
            <a:ext cx="465638" cy="561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5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2451928" descr="EMB0000229449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17" y="2922328"/>
            <a:ext cx="5702300" cy="320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52451928" descr="EMB0000229449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86" y="2922328"/>
            <a:ext cx="5518427" cy="320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47867" y="168445"/>
            <a:ext cx="509626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예측변수 기술통계 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28" name="내용 개체 틀 8"/>
          <p:cNvSpPr>
            <a:spLocks noGrp="1"/>
          </p:cNvSpPr>
          <p:nvPr>
            <p:ph idx="1"/>
          </p:nvPr>
        </p:nvSpPr>
        <p:spPr>
          <a:xfrm>
            <a:off x="838200" y="1257485"/>
            <a:ext cx="10515600" cy="1499084"/>
          </a:xfrm>
        </p:spPr>
        <p:txBody>
          <a:bodyPr/>
          <a:lstStyle/>
          <a:p>
            <a:pPr lvl="1"/>
            <a:r>
              <a:rPr kumimoji="1" lang="ko-KR" altLang="en-US" dirty="0" smtClean="0"/>
              <a:t>미세먼지</a:t>
            </a:r>
            <a:r>
              <a:rPr kumimoji="1" lang="en-US" altLang="ko-KR" dirty="0" smtClean="0"/>
              <a:t>(PM</a:t>
            </a:r>
            <a:r>
              <a:rPr kumimoji="1" lang="en-US" altLang="ko-KR" baseline="-25000" dirty="0" smtClean="0"/>
              <a:t>10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연평균 농도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2001</a:t>
            </a:r>
            <a:r>
              <a:rPr kumimoji="1" lang="ko-KR" altLang="en-US" dirty="0" smtClean="0"/>
              <a:t>년부터 </a:t>
            </a:r>
            <a:r>
              <a:rPr kumimoji="1" lang="en-US" altLang="ko-KR" dirty="0" smtClean="0"/>
              <a:t>2016</a:t>
            </a:r>
            <a:r>
              <a:rPr kumimoji="1" lang="ko-KR" altLang="en-US" dirty="0" smtClean="0"/>
              <a:t>년 </a:t>
            </a:r>
            <a:r>
              <a:rPr kumimoji="1" lang="en-US" altLang="ko-KR" dirty="0" smtClean="0"/>
              <a:t>9</a:t>
            </a:r>
            <a:r>
              <a:rPr kumimoji="1" lang="ko-KR" altLang="en-US" dirty="0" smtClean="0"/>
              <a:t>월 전반적 감소 추세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분석기간의 월평균 농도는 </a:t>
            </a:r>
            <a:r>
              <a:rPr kumimoji="1" lang="ko-KR" altLang="en-US" dirty="0"/>
              <a:t>봄</a:t>
            </a:r>
            <a:r>
              <a:rPr kumimoji="1" lang="ko-KR" altLang="en-US" dirty="0" smtClean="0"/>
              <a:t>철에 높고 여름철에 낮음</a:t>
            </a:r>
            <a:endParaRPr kumimoji="1"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450517" y="2369818"/>
            <a:ext cx="57023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 latinLnBrk="1"/>
            <a:r>
              <a:rPr lang="ko-KR" altLang="en-US" sz="2000" smtClean="0"/>
              <a:t>연평균 농도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6296586" y="2369818"/>
            <a:ext cx="5518427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 latinLnBrk="1"/>
            <a:r>
              <a:rPr lang="ko-KR" altLang="en-US" sz="2000" dirty="0" smtClean="0"/>
              <a:t>월평균 농도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7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44987688" descr="EMB0000229449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38" y="2616200"/>
            <a:ext cx="3780588" cy="39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252451848" descr="EMB0000229449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22" y="2616200"/>
            <a:ext cx="6666680" cy="40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547867" y="168445"/>
            <a:ext cx="509626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예측변수 기술통계 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12" name="내용 개체 틀 8"/>
          <p:cNvSpPr>
            <a:spLocks noGrp="1"/>
          </p:cNvSpPr>
          <p:nvPr>
            <p:ph idx="1"/>
          </p:nvPr>
        </p:nvSpPr>
        <p:spPr>
          <a:xfrm>
            <a:off x="687138" y="1129434"/>
            <a:ext cx="10515600" cy="1106057"/>
          </a:xfrm>
        </p:spPr>
        <p:txBody>
          <a:bodyPr/>
          <a:lstStyle/>
          <a:p>
            <a:pPr lvl="1"/>
            <a:r>
              <a:rPr kumimoji="1" lang="ko-KR" altLang="en-US" dirty="0" smtClean="0"/>
              <a:t>수도권과 광역시의 농도가 높은 편</a:t>
            </a:r>
            <a:endParaRPr kumimoji="1" lang="en-US" altLang="ko-KR" dirty="0" smtClean="0"/>
          </a:p>
          <a:p>
            <a:pPr lvl="1"/>
            <a:r>
              <a:rPr lang="en-US" altLang="ko-KR" dirty="0" smtClean="0"/>
              <a:t>43</a:t>
            </a:r>
            <a:r>
              <a:rPr lang="ko-KR" altLang="en-US" dirty="0" smtClean="0"/>
              <a:t>이하 </a:t>
            </a:r>
            <a:r>
              <a:rPr lang="ko-KR" altLang="en-US" dirty="0"/>
              <a:t>구간에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smtClean="0"/>
              <a:t>43-58 </a:t>
            </a:r>
            <a:r>
              <a:rPr lang="ko-KR" altLang="en-US" dirty="0"/>
              <a:t>구간에 </a:t>
            </a:r>
            <a:r>
              <a:rPr lang="en-US" altLang="ko-KR" dirty="0"/>
              <a:t>133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smtClean="0"/>
              <a:t>58</a:t>
            </a:r>
            <a:r>
              <a:rPr lang="ko-KR" altLang="en-US" dirty="0" smtClean="0"/>
              <a:t>이상 </a:t>
            </a:r>
            <a:r>
              <a:rPr lang="ko-KR" altLang="en-US" dirty="0"/>
              <a:t>구간에 </a:t>
            </a:r>
            <a:r>
              <a:rPr lang="en-US" altLang="ko-KR" dirty="0"/>
              <a:t>28</a:t>
            </a:r>
            <a:r>
              <a:rPr lang="ko-KR" altLang="en-US" dirty="0"/>
              <a:t>개의 </a:t>
            </a:r>
            <a:r>
              <a:rPr lang="ko-KR" altLang="en-US" dirty="0" err="1" smtClean="0"/>
              <a:t>시군구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9537" y="2141218"/>
            <a:ext cx="3780589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 latinLnBrk="1"/>
            <a:r>
              <a:rPr lang="ko-KR" altLang="en-US" sz="2000" dirty="0" err="1" smtClean="0"/>
              <a:t>시군구</a:t>
            </a:r>
            <a:r>
              <a:rPr lang="ko-KR" altLang="en-US" sz="2000" dirty="0" smtClean="0"/>
              <a:t> 평균 지역 분포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4732423" y="2141218"/>
            <a:ext cx="6666679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 latinLnBrk="1"/>
            <a:r>
              <a:rPr lang="ko-KR" altLang="en-US" sz="2000" dirty="0" smtClean="0"/>
              <a:t>시군구 평균 </a:t>
            </a:r>
            <a:r>
              <a:rPr lang="en-US" altLang="ko-KR" sz="2000" dirty="0" smtClean="0"/>
              <a:t>histogram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00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" y="1276440"/>
            <a:ext cx="5434937" cy="358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95" y="1276441"/>
            <a:ext cx="6481012" cy="47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6352" y="168445"/>
            <a:ext cx="63496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z="4400" dirty="0" smtClean="0">
                <a:solidFill>
                  <a:prstClr val="black"/>
                </a:solidFill>
              </a:rPr>
              <a:t>의사결정나무 분석 </a:t>
            </a:r>
            <a:r>
              <a:rPr kumimoji="1" lang="en-US" altLang="ko-KR" sz="4400" dirty="0" smtClean="0">
                <a:solidFill>
                  <a:prstClr val="black"/>
                </a:solidFill>
              </a:rPr>
              <a:t>Tool</a:t>
            </a:r>
            <a:r>
              <a:rPr kumimoji="1" lang="ko-KR" altLang="en-US" sz="4400" dirty="0" smtClean="0">
                <a:solidFill>
                  <a:prstClr val="black"/>
                </a:solidFill>
              </a:rPr>
              <a:t> </a:t>
            </a:r>
            <a:endParaRPr kumimoji="1" lang="en-US" altLang="ko-KR" sz="4400" dirty="0">
              <a:solidFill>
                <a:prstClr val="black"/>
              </a:solidFill>
            </a:endParaRPr>
          </a:p>
        </p:txBody>
      </p:sp>
      <p:sp>
        <p:nvSpPr>
          <p:cNvPr id="14" name="내용 개체 틀 8"/>
          <p:cNvSpPr>
            <a:spLocks noGrp="1"/>
          </p:cNvSpPr>
          <p:nvPr>
            <p:ph idx="1"/>
          </p:nvPr>
        </p:nvSpPr>
        <p:spPr>
          <a:xfrm>
            <a:off x="-36603" y="5184300"/>
            <a:ext cx="5502443" cy="1106057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kumimoji="1" lang="en-US" altLang="ko-KR" dirty="0" smtClean="0"/>
              <a:t>Microsoft Azure: Drag &amp; Drop</a:t>
            </a:r>
          </a:p>
          <a:p>
            <a:pPr lvl="1"/>
            <a:r>
              <a:rPr kumimoji="1" lang="ko-KR" altLang="en-US" dirty="0" smtClean="0"/>
              <a:t>대기오염물질 농도와 기상기후 데이터만으로 테스트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향후 결과 해석 예정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향후 변수 추가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변형 등을 통해 분석 결과 해석 예정</a:t>
            </a:r>
            <a:endParaRPr kumimoji="1"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108" y="1391139"/>
            <a:ext cx="1829776" cy="286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 smtClean="0"/>
              <a:t> 향후 계획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199" y="1520642"/>
            <a:ext cx="10878879" cy="4467742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변수 추가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향후 데이터 수집 및 </a:t>
            </a:r>
            <a:r>
              <a:rPr kumimoji="1" lang="ko-KR" altLang="en-US" dirty="0" err="1" smtClean="0"/>
              <a:t>전처리를</a:t>
            </a:r>
            <a:r>
              <a:rPr kumimoji="1" lang="ko-KR" altLang="en-US" dirty="0" smtClean="0"/>
              <a:t> 통해 변수 추가</a:t>
            </a:r>
            <a:endParaRPr kumimoji="1" lang="en-US" altLang="ko-KR" dirty="0" smtClean="0"/>
          </a:p>
          <a:p>
            <a:r>
              <a:rPr kumimoji="1" lang="ko-KR" altLang="en-US" dirty="0" smtClean="0"/>
              <a:t>분석 시행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의사결정나무 분석 시행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boosting, random forest </a:t>
            </a:r>
            <a:r>
              <a:rPr kumimoji="1" lang="ko-KR" altLang="en-US" dirty="0" smtClean="0"/>
              <a:t>등 시행</a:t>
            </a:r>
            <a:endParaRPr kumimoji="1" lang="en-US" altLang="ko-KR" dirty="0" smtClean="0"/>
          </a:p>
          <a:p>
            <a:r>
              <a:rPr kumimoji="1" lang="ko-KR" altLang="en-US" dirty="0" smtClean="0"/>
              <a:t>결과 해석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변수 설명력의 정량적 평가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정책적 제언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39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세부과제별 연구진행상황</a:t>
            </a:r>
            <a:endParaRPr kumimoji="1"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장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환경 빅데이터 연구</a:t>
            </a:r>
            <a:endParaRPr kumimoji="1" lang="en-US" altLang="ko-KR" dirty="0" smtClean="0"/>
          </a:p>
          <a:p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환경분야 빅데이터 수집방법연구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한국진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smtClean="0"/>
              <a:t>환경분야 </a:t>
            </a:r>
            <a:r>
              <a:rPr kumimoji="1" lang="ko-KR" altLang="en-US" dirty="0"/>
              <a:t>빅데이터 </a:t>
            </a:r>
            <a:r>
              <a:rPr kumimoji="1" lang="ko-KR" altLang="en-US" dirty="0" smtClean="0"/>
              <a:t>수집방법연구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507" y="1873750"/>
            <a:ext cx="11160760" cy="4159540"/>
          </a:xfrm>
        </p:spPr>
        <p:txBody>
          <a:bodyPr>
            <a:normAutofit fontScale="92500" lnSpcReduction="20000"/>
          </a:bodyPr>
          <a:lstStyle/>
          <a:p>
            <a:pPr latinLnBrk="0">
              <a:lnSpc>
                <a:spcPct val="130000"/>
              </a:lnSpc>
            </a:pPr>
            <a:r>
              <a:rPr kumimoji="1" lang="ko-KR" altLang="en-US" dirty="0" smtClean="0"/>
              <a:t>저작권 문제가 발생하지 않는 국내∙외 데이터 서비스의 다양한 데이터 중 환경분야 활용 가능한 데이터의 수집방법 마련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 latinLnBrk="0">
              <a:lnSpc>
                <a:spcPct val="130000"/>
              </a:lnSpc>
            </a:pPr>
            <a:r>
              <a:rPr kumimoji="1" lang="ko-KR" altLang="en-US" dirty="0" smtClean="0"/>
              <a:t>공공데이터포털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16</a:t>
            </a:r>
            <a:r>
              <a:rPr kumimoji="1" lang="ko-KR" altLang="en-US" dirty="0" smtClean="0"/>
              <a:t>개 </a:t>
            </a:r>
            <a:r>
              <a:rPr kumimoji="1" lang="ko-KR" altLang="en-US" dirty="0" err="1" smtClean="0"/>
              <a:t>대분류로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비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선택적으로 </a:t>
            </a:r>
            <a:r>
              <a:rPr kumimoji="1" lang="ko-KR" altLang="en-US" dirty="0" err="1" smtClean="0"/>
              <a:t>데이터셋을</a:t>
            </a:r>
            <a:r>
              <a:rPr kumimoji="1" lang="ko-KR" altLang="en-US" dirty="0" smtClean="0"/>
              <a:t> 공개</a:t>
            </a:r>
            <a:endParaRPr kumimoji="1" lang="en-US" altLang="ko-KR" dirty="0" smtClean="0"/>
          </a:p>
          <a:p>
            <a:pPr lvl="1" latinLnBrk="0">
              <a:lnSpc>
                <a:spcPct val="130000"/>
              </a:lnSpc>
            </a:pPr>
            <a:r>
              <a:rPr kumimoji="1" lang="ko-KR" altLang="en-US" dirty="0" smtClean="0"/>
              <a:t>환경기상</a:t>
            </a:r>
            <a:r>
              <a:rPr kumimoji="1" lang="en-US" altLang="ko-KR" dirty="0" smtClean="0"/>
              <a:t>: </a:t>
            </a:r>
            <a:r>
              <a:rPr kumimoji="1" lang="ko-KR" altLang="en-US" dirty="0" err="1" smtClean="0"/>
              <a:t>파일데이터</a:t>
            </a:r>
            <a:r>
              <a:rPr kumimoji="1" lang="en-US" altLang="ko-KR" dirty="0" smtClean="0"/>
              <a:t>(1,202</a:t>
            </a:r>
            <a:r>
              <a:rPr kumimoji="1" lang="ko-KR" altLang="en-US" dirty="0" smtClean="0"/>
              <a:t>건</a:t>
            </a:r>
            <a:r>
              <a:rPr kumimoji="1" lang="en-US" altLang="ko-KR" dirty="0" smtClean="0"/>
              <a:t>), </a:t>
            </a:r>
            <a:r>
              <a:rPr kumimoji="1" lang="ko-KR" altLang="en-US" dirty="0" smtClean="0"/>
              <a:t>오픈</a:t>
            </a:r>
            <a:r>
              <a:rPr kumimoji="1" lang="en-US" altLang="ko-KR" dirty="0" smtClean="0"/>
              <a:t>API(129</a:t>
            </a:r>
            <a:r>
              <a:rPr kumimoji="1" lang="ko-KR" altLang="en-US" dirty="0" smtClean="0"/>
              <a:t>건</a:t>
            </a:r>
            <a:r>
              <a:rPr kumimoji="1" lang="en-US" altLang="ko-KR" dirty="0" smtClean="0"/>
              <a:t>), </a:t>
            </a:r>
            <a:r>
              <a:rPr kumimoji="1" lang="ko-KR" altLang="en-US" dirty="0" err="1" smtClean="0"/>
              <a:t>표준데이터</a:t>
            </a:r>
            <a:r>
              <a:rPr kumimoji="1" lang="en-US" altLang="ko-KR" dirty="0" smtClean="0"/>
              <a:t>(2</a:t>
            </a:r>
            <a:r>
              <a:rPr kumimoji="1" lang="ko-KR" altLang="en-US" dirty="0" smtClean="0"/>
              <a:t>건</a:t>
            </a:r>
            <a:r>
              <a:rPr kumimoji="1" lang="en-US" altLang="ko-KR" dirty="0" smtClean="0"/>
              <a:t>)</a:t>
            </a:r>
          </a:p>
          <a:p>
            <a:pPr lvl="1" latinLnBrk="0">
              <a:lnSpc>
                <a:spcPct val="130000"/>
              </a:lnSpc>
            </a:pPr>
            <a:endParaRPr kumimoji="1" lang="en-US" altLang="ko-KR" dirty="0" smtClean="0"/>
          </a:p>
          <a:p>
            <a:pPr latinLnBrk="0">
              <a:lnSpc>
                <a:spcPct val="130000"/>
              </a:lnSpc>
            </a:pPr>
            <a:r>
              <a:rPr kumimoji="1" lang="ko-KR" altLang="en-US" dirty="0"/>
              <a:t>공공데이터포털에서 발표되는 월별 공공데이터 활용신청 </a:t>
            </a:r>
            <a:r>
              <a:rPr kumimoji="1" lang="en-US" altLang="ko-KR" dirty="0"/>
              <a:t>TOP10,</a:t>
            </a:r>
            <a:r>
              <a:rPr kumimoji="1" lang="ko-KR" altLang="en-US" dirty="0"/>
              <a:t> 연</a:t>
            </a:r>
            <a:r>
              <a:rPr kumimoji="1" lang="ko-KR" altLang="en-US" dirty="0" smtClean="0"/>
              <a:t>간 </a:t>
            </a:r>
            <a:r>
              <a:rPr kumimoji="1" lang="ko-KR" altLang="en-US" dirty="0"/>
              <a:t>누적데이터 </a:t>
            </a:r>
            <a:r>
              <a:rPr kumimoji="1" lang="en-US" altLang="ko-KR" dirty="0"/>
              <a:t>TOP 20</a:t>
            </a:r>
            <a:r>
              <a:rPr kumimoji="1" lang="ko-KR" altLang="en-US" dirty="0"/>
              <a:t>을 기준으로 대기 및 기상 데이터를 검토</a:t>
            </a:r>
            <a:endParaRPr kumimoji="1" lang="en-US" altLang="ko-KR" dirty="0"/>
          </a:p>
          <a:p>
            <a:pPr lvl="1" latinLnBrk="0">
              <a:lnSpc>
                <a:spcPct val="130000"/>
              </a:lnSpc>
            </a:pPr>
            <a:r>
              <a:rPr kumimoji="1" lang="ko-KR" altLang="en-US" dirty="0" smtClean="0"/>
              <a:t>한국환경공단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대기오염정보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측정소정보</a:t>
            </a:r>
            <a:endParaRPr kumimoji="1" lang="en-US" altLang="ko-KR" dirty="0"/>
          </a:p>
          <a:p>
            <a:pPr lvl="1" latinLnBrk="0">
              <a:lnSpc>
                <a:spcPct val="130000"/>
              </a:lnSpc>
            </a:pPr>
            <a:r>
              <a:rPr kumimoji="1" lang="ko-KR" altLang="en-US" dirty="0" smtClean="0"/>
              <a:t>기상청</a:t>
            </a:r>
            <a:r>
              <a:rPr kumimoji="1" lang="en-US" altLang="ko-KR" dirty="0" smtClean="0"/>
              <a:t>: </a:t>
            </a:r>
            <a:r>
              <a:rPr kumimoji="1" lang="ko-KR" altLang="en-US" dirty="0"/>
              <a:t>동네예보정보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생활기상지수조회</a:t>
            </a:r>
            <a:endParaRPr kumimoji="1" lang="en-US" altLang="ko-KR" dirty="0"/>
          </a:p>
          <a:p>
            <a:pPr latinLnBrk="0">
              <a:lnSpc>
                <a:spcPct val="130000"/>
              </a:lnSpc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데이터 </a:t>
            </a:r>
            <a:r>
              <a:rPr lang="ko-KR" altLang="en-US" dirty="0"/>
              <a:t>구분 기준에 따라 우선순위 </a:t>
            </a:r>
            <a:r>
              <a:rPr lang="ko-KR" altLang="en-US" dirty="0" smtClean="0"/>
              <a:t>부여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585537" y="1504785"/>
            <a:ext cx="5245099" cy="473559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ko-KR" altLang="en-US" dirty="0" smtClean="0"/>
              <a:t>수집의 용이성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/>
              <a:t>수집대상 데이터 </a:t>
            </a:r>
            <a:r>
              <a:rPr lang="ko-KR" altLang="en-US" dirty="0" smtClean="0"/>
              <a:t>목록 자동화 </a:t>
            </a:r>
            <a:r>
              <a:rPr lang="ko-KR" altLang="en-US" dirty="0"/>
              <a:t>가능 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파일 형태 제공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b="1" dirty="0"/>
              <a:t>특정 조건 </a:t>
            </a:r>
            <a:r>
              <a:rPr lang="ko-KR" altLang="en-US" b="1" dirty="0" smtClean="0"/>
              <a:t>검색 결과 파일 형태</a:t>
            </a:r>
            <a:r>
              <a:rPr lang="en-US" altLang="ko-KR" b="1" dirty="0" smtClean="0"/>
              <a:t>(CSV</a:t>
            </a:r>
            <a:r>
              <a:rPr lang="en-US" altLang="ko-KR" b="1" dirty="0"/>
              <a:t>, XLS </a:t>
            </a:r>
            <a:r>
              <a:rPr lang="ko-KR" altLang="en-US" b="1" dirty="0" smtClean="0"/>
              <a:t>등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저장이 용이 </a:t>
            </a:r>
            <a:endParaRPr lang="en-US" altLang="ko-KR" b="1" dirty="0"/>
          </a:p>
          <a:p>
            <a:pPr lvl="2">
              <a:lnSpc>
                <a:spcPct val="130000"/>
              </a:lnSpc>
            </a:pPr>
            <a:endParaRPr lang="en-US" altLang="ko-KR" dirty="0" smtClean="0"/>
          </a:p>
          <a:p>
            <a:pPr>
              <a:lnSpc>
                <a:spcPct val="130000"/>
              </a:lnSpc>
            </a:pPr>
            <a:r>
              <a:rPr lang="ko-KR" altLang="en-US" dirty="0" smtClean="0"/>
              <a:t>추출의 용이성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/>
              <a:t>수집된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분리가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원본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),</a:t>
            </a:r>
            <a:br>
              <a:rPr lang="en-US" altLang="ko-KR" dirty="0" smtClean="0"/>
            </a:br>
            <a:r>
              <a:rPr lang="en-US" altLang="ko-KR" dirty="0" smtClean="0"/>
              <a:t>XLS</a:t>
            </a:r>
            <a:r>
              <a:rPr lang="en-US" altLang="ko-KR" dirty="0"/>
              <a:t>(</a:t>
            </a:r>
            <a:r>
              <a:rPr lang="ko-KR" altLang="en-US" dirty="0" smtClean="0"/>
              <a:t>바이너리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30000"/>
              </a:lnSpc>
            </a:pPr>
            <a:r>
              <a:rPr lang="en-US" altLang="ko-KR" b="1" dirty="0" smtClean="0"/>
              <a:t>PDF,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HWP,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html: [1</a:t>
            </a:r>
            <a:r>
              <a:rPr lang="ko-KR" altLang="en-US" b="1" dirty="0" smtClean="0"/>
              <a:t>차 분리추출 </a:t>
            </a:r>
            <a:r>
              <a:rPr lang="en-US" altLang="ko-KR" b="1" dirty="0" smtClean="0"/>
              <a:t>;</a:t>
            </a:r>
            <a:r>
              <a:rPr lang="ko-KR" altLang="en-US" b="1" dirty="0" smtClean="0"/>
              <a:t> 파싱</a:t>
            </a:r>
            <a:r>
              <a:rPr lang="en-US" altLang="ko-KR" b="1" dirty="0" smtClean="0"/>
              <a:t>Parsing</a:t>
            </a:r>
            <a:r>
              <a:rPr lang="en-US" altLang="ko-KR" b="1" dirty="0"/>
              <a:t>]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→</a:t>
            </a:r>
            <a:r>
              <a:rPr lang="en-US" altLang="ko-KR" b="1" dirty="0" smtClean="0"/>
              <a:t>[2</a:t>
            </a:r>
            <a:r>
              <a:rPr lang="ko-KR" altLang="en-US" b="1" dirty="0" smtClean="0"/>
              <a:t>차 분리정제</a:t>
            </a:r>
            <a:r>
              <a:rPr lang="en-US" altLang="ko-KR" b="1" dirty="0"/>
              <a:t>]</a:t>
            </a:r>
            <a:endParaRPr lang="ko-KR" altLang="en-US" b="1" dirty="0"/>
          </a:p>
          <a:p>
            <a:pPr>
              <a:lnSpc>
                <a:spcPct val="130000"/>
              </a:lnSpc>
            </a:pPr>
            <a:endParaRPr lang="ko-KR" altLang="en-US" dirty="0"/>
          </a:p>
          <a:p>
            <a:pPr>
              <a:lnSpc>
                <a:spcPct val="130000"/>
              </a:lnSpc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11" name="내용 개체 틀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5014956"/>
              </p:ext>
            </p:extLst>
          </p:nvPr>
        </p:nvGraphicFramePr>
        <p:xfrm>
          <a:off x="6083969" y="1986041"/>
          <a:ext cx="5181600" cy="3851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2590800"/>
              </a:tblGrid>
              <a:tr h="1925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3</a:t>
                      </a:r>
                      <a:r>
                        <a:rPr lang="ko-KR" altLang="en-US" sz="2400" dirty="0" smtClean="0"/>
                        <a:t>순위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</a:t>
                      </a:r>
                      <a:r>
                        <a:rPr lang="ko-KR" altLang="en-US" sz="2400" dirty="0" smtClean="0"/>
                        <a:t>순위</a:t>
                      </a:r>
                      <a:endParaRPr lang="ko-KR" altLang="en-US" sz="2400" dirty="0"/>
                    </a:p>
                  </a:txBody>
                  <a:tcPr anchor="ctr"/>
                </a:tc>
              </a:tr>
              <a:tr h="19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배제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</a:t>
                      </a:r>
                      <a:r>
                        <a:rPr lang="ko-KR" altLang="en-US" sz="2400" dirty="0" smtClean="0"/>
                        <a:t>순위</a:t>
                      </a:r>
                      <a:endParaRPr lang="ko-KR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 flipH="1" flipV="1">
            <a:off x="8662069" y="1306590"/>
            <a:ext cx="12700" cy="484823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614069" y="3911680"/>
            <a:ext cx="6223001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24"/>
          <p:cNvSpPr txBox="1"/>
          <p:nvPr/>
        </p:nvSpPr>
        <p:spPr>
          <a:xfrm>
            <a:off x="5931569" y="3474880"/>
            <a:ext cx="170447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수집의 용이성</a:t>
            </a:r>
            <a:endParaRPr kumimoji="1" lang="ko-KR" altLang="en-US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8771905" y="3047982"/>
            <a:ext cx="461665" cy="172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ko-KR" altLang="en-US" dirty="0" smtClean="0"/>
              <a:t>추출의  용이성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0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5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순위 사례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PM</a:t>
            </a:r>
            <a:r>
              <a:rPr lang="en-US" altLang="ko-KR" baseline="-25000" dirty="0" smtClean="0"/>
              <a:t>10</a:t>
            </a:r>
            <a:r>
              <a:rPr lang="en-US" altLang="ko-KR" dirty="0"/>
              <a:t>, </a:t>
            </a:r>
            <a:r>
              <a:rPr lang="en-US" altLang="ko-KR" dirty="0" smtClean="0"/>
              <a:t>PM</a:t>
            </a:r>
            <a:r>
              <a:rPr lang="en-US" altLang="ko-KR" baseline="-25000" dirty="0" smtClean="0"/>
              <a:t>2.5</a:t>
            </a:r>
            <a:r>
              <a:rPr lang="ko-KR" altLang="en-US" dirty="0" smtClean="0"/>
              <a:t> 검색 → 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검색조건 검색을 통한 </a:t>
            </a:r>
            <a:r>
              <a:rPr lang="en-US" altLang="ko-KR" dirty="0" smtClean="0"/>
              <a:t>PM</a:t>
            </a:r>
            <a:r>
              <a:rPr lang="en-US" altLang="ko-KR" baseline="-25000" dirty="0" smtClean="0"/>
              <a:t>10</a:t>
            </a:r>
            <a:r>
              <a:rPr lang="en-US" altLang="ko-KR" dirty="0" smtClean="0"/>
              <a:t>, PM</a:t>
            </a:r>
            <a:r>
              <a:rPr lang="en-US" altLang="ko-KR" baseline="-25000" dirty="0" smtClean="0"/>
              <a:t>2.5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추출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</a:t>
            </a:r>
            <a:r>
              <a:rPr lang="en-US" altLang="ko-KR" dirty="0" err="1" smtClean="0"/>
              <a:t>urllib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, pandas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3410"/>
            <a:ext cx="3124200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" y="4223041"/>
            <a:ext cx="7124700" cy="1733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9120" y="3104212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① 라이브러리 활성화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29230" y="4235134"/>
            <a:ext cx="28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② 일자 설정</a:t>
            </a:r>
            <a:r>
              <a:rPr lang="en-US" altLang="ko-KR" dirty="0" smtClean="0"/>
              <a:t>(searchDate)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3977640" y="5061498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⑤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1710" y="4299911"/>
            <a:ext cx="226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③ 지역 설정</a:t>
            </a:r>
            <a:r>
              <a:rPr lang="en-US" altLang="ko-KR" dirty="0" smtClean="0"/>
              <a:t>(district)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60875" y="5089816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④ </a:t>
            </a:r>
            <a:r>
              <a:rPr lang="en-US" altLang="ko-KR" dirty="0" err="1" smtClean="0"/>
              <a:t>strDateDiv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(1), </a:t>
            </a:r>
            <a:r>
              <a:rPr lang="ko-KR" altLang="en-US" dirty="0" smtClean="0"/>
              <a:t>일평균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630" y="3162737"/>
            <a:ext cx="5905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0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PM</a:t>
            </a:r>
            <a:r>
              <a:rPr lang="en-US" altLang="ko-KR" sz="4000" baseline="-25000" dirty="0"/>
              <a:t>10</a:t>
            </a:r>
            <a:r>
              <a:rPr lang="en-US" altLang="ko-KR" sz="4000" dirty="0"/>
              <a:t>, PM</a:t>
            </a:r>
            <a:r>
              <a:rPr lang="en-US" altLang="ko-KR" sz="4000" baseline="-25000" dirty="0"/>
              <a:t>2.5</a:t>
            </a:r>
            <a:r>
              <a:rPr lang="ko-KR" altLang="en-US" sz="4000" dirty="0"/>
              <a:t> </a:t>
            </a:r>
            <a:r>
              <a:rPr lang="ko-KR" altLang="en-US" sz="4000" dirty="0" smtClean="0"/>
              <a:t>검색 </a:t>
            </a:r>
            <a:r>
              <a:rPr lang="ko-KR" altLang="en-US" sz="4000" dirty="0"/>
              <a:t>→ 추출</a:t>
            </a:r>
            <a:r>
              <a:rPr lang="en-US" altLang="ko-KR" sz="4000" dirty="0" smtClean="0"/>
              <a:t>:</a:t>
            </a:r>
            <a:r>
              <a:rPr lang="ko-KR" altLang="en-US" sz="4000" dirty="0" smtClean="0"/>
              <a:t> 추출 데이터 검토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09130"/>
            <a:ext cx="10515600" cy="391256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9400"/>
            <a:ext cx="8810625" cy="2164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4787"/>
            <a:ext cx="88106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2017</a:t>
            </a:r>
            <a:r>
              <a:rPr kumimoji="1" lang="ko-KR" altLang="en-US" dirty="0"/>
              <a:t>년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환경위험 예측 방법론 개발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199" y="1825624"/>
            <a:ext cx="10810461" cy="41908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환경 빅데이터 연구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환경오염 예측 </a:t>
            </a:r>
            <a:r>
              <a:rPr kumimoji="1" lang="ko-KR" altLang="en-US" dirty="0" err="1"/>
              <a:t>알고리듬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개발 </a:t>
            </a:r>
            <a:r>
              <a:rPr kumimoji="1" lang="ko-KR" altLang="en-US" dirty="0"/>
              <a:t>및 학습 수준 심화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전산화가 된 자료를 이용한 빅데이터 분석에 집중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사례 개발 및 역량 축적에 중점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환경오염 예측 딥러닝 알고리듬 개발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오염 예측의 시간</a:t>
            </a:r>
            <a:r>
              <a:rPr kumimoji="1" lang="en-US" altLang="ko-KR" dirty="0"/>
              <a:t>-</a:t>
            </a:r>
            <a:r>
              <a:rPr kumimoji="1" lang="ko-KR" altLang="en-US" dirty="0"/>
              <a:t>공간 해상도 제고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주제 발굴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패턴 </a:t>
            </a:r>
            <a:r>
              <a:rPr kumimoji="1" lang="ko-KR" altLang="en-US" dirty="0" smtClean="0"/>
              <a:t>분석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원인 규명 </a:t>
            </a:r>
            <a:r>
              <a:rPr kumimoji="1" lang="ko-KR" altLang="en-US" dirty="0"/>
              <a:t>등 실험적 연구 지속 추진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주제 발굴</a:t>
            </a:r>
            <a:r>
              <a:rPr kumimoji="1" lang="en-US" altLang="ko-KR" dirty="0"/>
              <a:t>: </a:t>
            </a:r>
            <a:r>
              <a:rPr kumimoji="1" lang="ko-KR" altLang="en-US" dirty="0"/>
              <a:t>자연언어 분석기법을 활용한  </a:t>
            </a:r>
            <a:r>
              <a:rPr kumimoji="1" lang="en-US" altLang="ko-KR" dirty="0"/>
              <a:t>KEI</a:t>
            </a:r>
            <a:r>
              <a:rPr kumimoji="1" lang="ko-KR" altLang="en-US" dirty="0"/>
              <a:t>연구보고서 분석</a:t>
            </a:r>
          </a:p>
          <a:p>
            <a:pPr lvl="2"/>
            <a:r>
              <a:rPr kumimoji="1" lang="ko-KR" altLang="en-US" dirty="0"/>
              <a:t>패턴 분석</a:t>
            </a:r>
            <a:r>
              <a:rPr kumimoji="1" lang="en-US" altLang="ko-KR" dirty="0"/>
              <a:t>: </a:t>
            </a:r>
            <a:r>
              <a:rPr kumimoji="1" lang="ko-KR" altLang="en-US" dirty="0"/>
              <a:t>기후자료</a:t>
            </a:r>
            <a:r>
              <a:rPr kumimoji="1" lang="en-US" altLang="ko-KR" dirty="0"/>
              <a:t>-</a:t>
            </a:r>
            <a:r>
              <a:rPr kumimoji="1" lang="ko-KR" altLang="en-US" dirty="0"/>
              <a:t>건강보험 자료 패턴 </a:t>
            </a:r>
            <a:r>
              <a:rPr kumimoji="1" lang="ko-KR" altLang="en-US" dirty="0" smtClean="0"/>
              <a:t>분석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원인 규명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미세먼지 발생 요인과 오염도 간 관계 규명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환경 빅데이터 인프라 구축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원내외 환경관련 </a:t>
            </a:r>
            <a:r>
              <a:rPr kumimoji="1" lang="ko-KR" altLang="en-US" dirty="0" smtClean="0"/>
              <a:t>자료 </a:t>
            </a:r>
            <a:r>
              <a:rPr kumimoji="1" lang="ko-KR" altLang="en-US" dirty="0"/>
              <a:t>수집</a:t>
            </a:r>
            <a:r>
              <a:rPr kumimoji="1" lang="en-US" altLang="ko-KR" dirty="0"/>
              <a:t>-</a:t>
            </a:r>
            <a:r>
              <a:rPr kumimoji="1" lang="ko-KR" altLang="en-US" dirty="0"/>
              <a:t>추출 사례 축적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 빅데이터 연구 자료 및 알고리듬 공개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산재된 환경 관련 자료를 </a:t>
            </a:r>
            <a:r>
              <a:rPr kumimoji="1" lang="ko-KR" altLang="en-US" dirty="0" smtClean="0"/>
              <a:t>수집</a:t>
            </a:r>
            <a:r>
              <a:rPr kumimoji="1" lang="mr-IN" altLang="ko-KR" dirty="0" smtClean="0"/>
              <a:t>–</a:t>
            </a:r>
            <a:r>
              <a:rPr kumimoji="1" lang="ko-KR" altLang="en-US" dirty="0"/>
              <a:t>추출하는 사례를 축적하여 오픈 소스로 공개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원내외 빅데이터 서비스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연구 정보 제공 서비스 개발</a:t>
            </a:r>
            <a:endParaRPr kumimoji="1" lang="en-US" altLang="ko-KR" dirty="0"/>
          </a:p>
          <a:p>
            <a:pPr marL="685800" lvl="2">
              <a:spcBef>
                <a:spcPts val="1000"/>
              </a:spcBef>
            </a:pPr>
            <a:r>
              <a:rPr kumimoji="1" lang="ko-KR" altLang="en-US" dirty="0"/>
              <a:t>연구 정보 추출 서비스 제공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PM</a:t>
            </a:r>
            <a:r>
              <a:rPr lang="en-US" altLang="ko-KR" baseline="-25000" dirty="0"/>
              <a:t>10</a:t>
            </a:r>
            <a:r>
              <a:rPr lang="en-US" altLang="ko-KR" dirty="0"/>
              <a:t>, PM</a:t>
            </a:r>
            <a:r>
              <a:rPr lang="en-US" altLang="ko-KR" baseline="-25000" dirty="0"/>
              <a:t>2.5</a:t>
            </a:r>
            <a:r>
              <a:rPr lang="ko-KR" altLang="en-US" dirty="0"/>
              <a:t> </a:t>
            </a:r>
            <a:r>
              <a:rPr lang="ko-KR" altLang="en-US" dirty="0" smtClean="0"/>
              <a:t>검색 </a:t>
            </a:r>
            <a:r>
              <a:rPr lang="ko-KR" altLang="en-US" dirty="0"/>
              <a:t>→ 추출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추출 결과 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2037557" y="1690688"/>
            <a:ext cx="2936875" cy="4984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kumimoji="1" lang="ko-KR" altLang="en-US" dirty="0" smtClean="0"/>
              <a:t>저장 </a:t>
            </a:r>
            <a:r>
              <a:rPr kumimoji="1" lang="en-US" altLang="ko-KR" dirty="0" smtClean="0"/>
              <a:t>Code</a:t>
            </a:r>
            <a:endParaRPr kumimoji="1"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>
          <a:xfrm>
            <a:off x="7302500" y="1690688"/>
            <a:ext cx="2922588" cy="4857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kumimoji="1" lang="ko-KR" altLang="en-US" dirty="0" smtClean="0"/>
              <a:t>저장 결과</a:t>
            </a:r>
            <a:endParaRPr kumimoji="1"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505075"/>
            <a:ext cx="5086350" cy="3684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552382"/>
            <a:ext cx="5159375" cy="36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순위 사례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ASEC </a:t>
            </a:r>
            <a:r>
              <a:rPr lang="ko-KR" altLang="en-US" dirty="0" smtClean="0"/>
              <a:t>리포트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13331"/>
            <a:ext cx="10515600" cy="104457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파일 리스트가 존재하는 웹페이지 </a:t>
            </a:r>
            <a:r>
              <a:rPr lang="en-US" altLang="ko-KR" dirty="0" smtClean="0"/>
              <a:t>html code</a:t>
            </a:r>
            <a:r>
              <a:rPr lang="ko-KR" altLang="en-US" dirty="0" smtClean="0"/>
              <a:t> 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</a:t>
            </a:r>
            <a:r>
              <a:rPr lang="en-US" altLang="ko-KR" dirty="0" err="1" smtClean="0"/>
              <a:t>urllib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BeautifulSoup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34743"/>
            <a:ext cx="9601200" cy="35093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95400" y="6272101"/>
            <a:ext cx="3865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ASEC : </a:t>
            </a:r>
            <a:r>
              <a:rPr lang="en-US" altLang="ko-KR" sz="1200" dirty="0" err="1" smtClean="0"/>
              <a:t>AhnLab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Security Emergency Response Center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763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ASEC </a:t>
            </a:r>
            <a:r>
              <a:rPr lang="ko-KR" altLang="en-US" dirty="0" smtClean="0"/>
              <a:t>리포트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파일 </a:t>
            </a:r>
            <a:r>
              <a:rPr lang="ko-KR" altLang="en-US" dirty="0"/>
              <a:t>리스트 </a:t>
            </a:r>
            <a:r>
              <a:rPr lang="ko-KR" altLang="en-US" dirty="0" smtClean="0"/>
              <a:t>파싱 →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1897857" y="1870230"/>
            <a:ext cx="3216275" cy="43497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kumimoji="1" lang="ko-KR" altLang="en-US" dirty="0" smtClean="0"/>
              <a:t> 파일 리스트 파싱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7681050" y="1857375"/>
            <a:ext cx="2165488" cy="4349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ko-KR" altLang="en-US" dirty="0" smtClean="0"/>
              <a:t>다운로드</a:t>
            </a:r>
            <a:endParaRPr kumimoji="1"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84747"/>
            <a:ext cx="5159375" cy="3704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26" y="2484748"/>
            <a:ext cx="5289737" cy="37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ASEC </a:t>
            </a:r>
            <a:r>
              <a:rPr lang="ko-KR" altLang="en-US" dirty="0"/>
              <a:t>리포트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파일 아카이브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1386680" y="1810543"/>
            <a:ext cx="4064000" cy="5746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ko-KR" altLang="en-US" dirty="0" smtClean="0"/>
              <a:t>수집된 파일 저장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과정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6888956" y="1812923"/>
            <a:ext cx="3443288" cy="57467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1" lang="ko-KR" altLang="en-US" dirty="0" smtClean="0"/>
              <a:t> 저장 결과</a:t>
            </a:r>
            <a:endParaRPr kumimoji="1"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2505075"/>
            <a:ext cx="5157787" cy="3684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505074"/>
            <a:ext cx="5198072" cy="36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순위 사례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한국정보과학회지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1384301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HTML code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패턴 파악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code </a:t>
            </a:r>
            <a:r>
              <a:rPr lang="ko-KR" altLang="en-US" dirty="0" smtClean="0"/>
              <a:t>로 부터 직접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추출하기 어려운 경우</a:t>
            </a:r>
            <a:endParaRPr lang="en-US" altLang="ko-KR" dirty="0" smtClean="0"/>
          </a:p>
          <a:p>
            <a:pPr lvl="1"/>
            <a:r>
              <a:rPr lang="en-US" altLang="ko-KR" sz="1800" dirty="0"/>
              <a:t>Python </a:t>
            </a:r>
            <a:r>
              <a:rPr lang="en-US" altLang="ko-KR" sz="1800" dirty="0" err="1"/>
              <a:t>urllib</a:t>
            </a:r>
            <a:r>
              <a:rPr lang="en-US" altLang="ko-KR" sz="1800" dirty="0"/>
              <a:t>, </a:t>
            </a:r>
            <a:r>
              <a:rPr lang="en-US" altLang="ko-KR" sz="1800" dirty="0" err="1" smtClean="0"/>
              <a:t>BeautifulSoup</a:t>
            </a:r>
            <a:r>
              <a:rPr lang="en-US" altLang="ko-KR" sz="1800" dirty="0" smtClean="0"/>
              <a:t> / </a:t>
            </a:r>
            <a:r>
              <a:rPr lang="ko-KR" altLang="en-US" sz="1800" dirty="0" err="1" smtClean="0"/>
              <a:t>웹분석</a:t>
            </a:r>
            <a:r>
              <a:rPr lang="en-US" altLang="ko-KR" sz="1800" dirty="0" smtClean="0"/>
              <a:t>SW Burp Suite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55" y="2870201"/>
            <a:ext cx="8090871" cy="39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45" y="2229180"/>
            <a:ext cx="7648575" cy="432435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한국정보과학회지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 리스트 추정</a:t>
            </a:r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idx="1"/>
          </p:nvPr>
        </p:nvSpPr>
        <p:spPr>
          <a:xfrm>
            <a:off x="1669258" y="1870230"/>
            <a:ext cx="6000506" cy="43497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 생성 규칙에 따라 목록 생성</a:t>
            </a:r>
            <a:endParaRPr kumimoji="1" lang="ko-KR" altLang="en-US" dirty="0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2133617"/>
            <a:ext cx="2795858" cy="44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0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한국정보과학회지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 다운로드</a:t>
            </a:r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idx="1"/>
          </p:nvPr>
        </p:nvSpPr>
        <p:spPr>
          <a:xfrm>
            <a:off x="1258710" y="1870230"/>
            <a:ext cx="4936817" cy="43497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kumimoji="1" lang="en-US" altLang="ko-KR" dirty="0" smtClean="0"/>
              <a:t>URL </a:t>
            </a:r>
            <a:r>
              <a:rPr kumimoji="1" lang="ko-KR" altLang="en-US" dirty="0" smtClean="0"/>
              <a:t>리스트에 맞춰 파일 다운로드</a:t>
            </a:r>
            <a:endParaRPr kumimoji="1" lang="ko-KR" altLang="en-US" dirty="0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484746"/>
            <a:ext cx="6534150" cy="3962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134" y="2427750"/>
            <a:ext cx="3669021" cy="4019396"/>
          </a:xfrm>
          <a:prstGeom prst="rect">
            <a:avLst/>
          </a:prstGeom>
        </p:spPr>
      </p:pic>
      <p:sp>
        <p:nvSpPr>
          <p:cNvPr id="11" name="텍스트 개체 틀 6"/>
          <p:cNvSpPr>
            <a:spLocks noGrp="1"/>
          </p:cNvSpPr>
          <p:nvPr>
            <p:ph type="body" idx="1"/>
          </p:nvPr>
        </p:nvSpPr>
        <p:spPr>
          <a:xfrm>
            <a:off x="8187635" y="1841732"/>
            <a:ext cx="2230017" cy="43497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kumimoji="1" lang="ko-KR" altLang="en-US" smtClean="0"/>
              <a:t>저장된 파일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1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향후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2053" y="1618499"/>
            <a:ext cx="10845800" cy="472615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Data Source</a:t>
            </a:r>
          </a:p>
          <a:p>
            <a:pPr lvl="1"/>
            <a:r>
              <a:rPr lang="ko-KR" altLang="en-US" dirty="0" smtClean="0"/>
              <a:t>원내 설문조사 등 활용 가능한 환경 데이터 발굴</a:t>
            </a:r>
            <a:endParaRPr lang="en-US" altLang="ko-KR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dirty="0" smtClean="0"/>
              <a:t>수집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Python(</a:t>
            </a:r>
            <a:r>
              <a:rPr lang="ko-KR" altLang="en-US" dirty="0" smtClean="0"/>
              <a:t>탐색</a:t>
            </a:r>
            <a:r>
              <a:rPr lang="en-US" altLang="ko-KR" dirty="0" smtClean="0"/>
              <a:t>)/Elastic Stack(</a:t>
            </a:r>
            <a:r>
              <a:rPr lang="ko-KR" altLang="en-US" dirty="0" smtClean="0"/>
              <a:t>자동화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 제약 극복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활용시 코딩 부담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절감</a:t>
            </a:r>
            <a:endParaRPr lang="en-US" altLang="ko-KR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dirty="0" smtClean="0"/>
              <a:t>수집된 데이터 활용</a:t>
            </a:r>
            <a:endParaRPr lang="en-US" altLang="ko-KR" dirty="0" smtClean="0"/>
          </a:p>
          <a:p>
            <a:pPr lvl="1"/>
            <a:r>
              <a:rPr lang="ko-KR" altLang="en-US" dirty="0"/>
              <a:t>수집된 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RDBMS(Relational Data Base Management System)</a:t>
            </a:r>
            <a:r>
              <a:rPr lang="ko-KR" altLang="en-US" dirty="0" smtClean="0"/>
              <a:t>로 전환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PostgreSQL </a:t>
            </a:r>
            <a:r>
              <a:rPr lang="ko-KR" altLang="en-US" dirty="0" smtClean="0"/>
              <a:t>사용 </a:t>
            </a:r>
            <a:endParaRPr lang="en-US" altLang="ko-KR" dirty="0"/>
          </a:p>
          <a:p>
            <a:pPr lvl="1"/>
            <a:r>
              <a:rPr lang="ko-KR" altLang="en-US" dirty="0" smtClean="0"/>
              <a:t>도입 예정인 데이터 분석 플랫폼 서버 탑재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향후 계획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연구 관리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회 진도 점검 세미나 진행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원내 → 원내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원외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프로포절 세미나</a:t>
            </a:r>
            <a:r>
              <a:rPr kumimoji="1" lang="en-US" altLang="ko-KR" dirty="0" smtClean="0"/>
              <a:t>(4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진도점검 세미나</a:t>
            </a:r>
            <a:r>
              <a:rPr kumimoji="1" lang="en-US" altLang="ko-KR" dirty="0" smtClean="0"/>
              <a:t>(5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기 개최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중간자문회의 후속처리</a:t>
            </a:r>
            <a:r>
              <a:rPr kumimoji="1" lang="en-US" altLang="ko-KR" dirty="0" smtClean="0"/>
              <a:t>(7</a:t>
            </a:r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주차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진도점검</a:t>
            </a:r>
            <a:r>
              <a:rPr kumimoji="1" lang="en-US" altLang="ko-KR" dirty="0" smtClean="0"/>
              <a:t>(7</a:t>
            </a:r>
            <a:r>
              <a:rPr kumimoji="1" lang="ko-KR" altLang="en-US" dirty="0" smtClean="0"/>
              <a:t>월 말</a:t>
            </a:r>
            <a:r>
              <a:rPr kumimoji="1" lang="en-US" altLang="ko-KR" dirty="0" smtClean="0"/>
              <a:t>, 8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, 9</a:t>
            </a:r>
            <a:r>
              <a:rPr kumimoji="1" lang="ko-KR" altLang="en-US" dirty="0" smtClean="0"/>
              <a:t>월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개최 예정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기존 연구성과 온라인 공개</a:t>
            </a:r>
            <a:r>
              <a:rPr kumimoji="1" lang="en-US" altLang="ko-KR" dirty="0" smtClean="0"/>
              <a:t> </a:t>
            </a:r>
          </a:p>
          <a:p>
            <a:pPr lvl="1"/>
            <a:r>
              <a:rPr kumimoji="1" lang="en-US" altLang="ko-KR" dirty="0" smtClean="0"/>
              <a:t>Homepage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smtClean="0">
                <a:hlinkClick r:id="rId2"/>
              </a:rPr>
              <a:t>keibigdata.github.io/index.html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36595881"/>
              </p:ext>
            </p:extLst>
          </p:nvPr>
        </p:nvGraphicFramePr>
        <p:xfrm>
          <a:off x="756809" y="719666"/>
          <a:ext cx="105693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설명선 1[L] 5"/>
          <p:cNvSpPr/>
          <p:nvPr/>
        </p:nvSpPr>
        <p:spPr>
          <a:xfrm>
            <a:off x="631301" y="1586753"/>
            <a:ext cx="2991224" cy="612648"/>
          </a:xfrm>
          <a:prstGeom prst="borderCallout1">
            <a:avLst>
              <a:gd name="adj1" fmla="val 99230"/>
              <a:gd name="adj2" fmla="val 47549"/>
              <a:gd name="adj3" fmla="val 207568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(3)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텍스트 마이닝 이용 </a:t>
            </a:r>
            <a:r>
              <a:rPr kumimoji="1" lang="en-US" altLang="ko-KR" dirty="0"/>
              <a:t>KEI  </a:t>
            </a:r>
            <a:r>
              <a:rPr kumimoji="1" lang="ko-KR" altLang="en-US" dirty="0"/>
              <a:t>연구동향 분석</a:t>
            </a:r>
          </a:p>
        </p:txBody>
      </p:sp>
      <p:sp>
        <p:nvSpPr>
          <p:cNvPr id="2" name="설명선 1[L] 1"/>
          <p:cNvSpPr/>
          <p:nvPr/>
        </p:nvSpPr>
        <p:spPr>
          <a:xfrm>
            <a:off x="2967836" y="4594882"/>
            <a:ext cx="2949389" cy="612648"/>
          </a:xfrm>
          <a:prstGeom prst="borderCallout1">
            <a:avLst>
              <a:gd name="adj1" fmla="val -1735"/>
              <a:gd name="adj2" fmla="val 49591"/>
              <a:gd name="adj3" fmla="val -95762"/>
              <a:gd name="adj4" fmla="val 49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(5)</a:t>
            </a:r>
            <a:r>
              <a:rPr kumimoji="1" lang="ko-KR" altLang="en-US" dirty="0"/>
              <a:t> 환경분야 기초데이터 수집방법연구</a:t>
            </a:r>
          </a:p>
        </p:txBody>
      </p:sp>
      <p:sp>
        <p:nvSpPr>
          <p:cNvPr id="7" name="설명선 1[L] 6"/>
          <p:cNvSpPr/>
          <p:nvPr/>
        </p:nvSpPr>
        <p:spPr>
          <a:xfrm>
            <a:off x="6132360" y="1586753"/>
            <a:ext cx="2478240" cy="612648"/>
          </a:xfrm>
          <a:prstGeom prst="borderCallout1">
            <a:avLst>
              <a:gd name="adj1" fmla="val 99230"/>
              <a:gd name="adj2" fmla="val 47894"/>
              <a:gd name="adj3" fmla="val 208113"/>
              <a:gd name="adj4" fmla="val 47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(1)</a:t>
            </a:r>
            <a:r>
              <a:rPr kumimoji="1" lang="ko-KR" altLang="en-US" dirty="0"/>
              <a:t> 딥러닝을 활용한 환경 리스크 예측 </a:t>
            </a:r>
          </a:p>
        </p:txBody>
      </p:sp>
      <p:sp>
        <p:nvSpPr>
          <p:cNvPr id="8" name="설명선 1[L] 7"/>
          <p:cNvSpPr/>
          <p:nvPr/>
        </p:nvSpPr>
        <p:spPr>
          <a:xfrm>
            <a:off x="6132360" y="4594882"/>
            <a:ext cx="2478240" cy="612648"/>
          </a:xfrm>
          <a:prstGeom prst="borderCallout1">
            <a:avLst>
              <a:gd name="adj1" fmla="val -4662"/>
              <a:gd name="adj2" fmla="val 47549"/>
              <a:gd name="adj3" fmla="val -98627"/>
              <a:gd name="adj4" fmla="val 47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(2)</a:t>
            </a:r>
            <a:r>
              <a:rPr kumimoji="1" lang="ko-KR" altLang="en-US" dirty="0" smtClean="0"/>
              <a:t> 기후변화에 따른 전염성 질환 예측</a:t>
            </a:r>
            <a:endParaRPr kumimoji="1" lang="en-US" altLang="ko-KR" dirty="0"/>
          </a:p>
        </p:txBody>
      </p:sp>
      <p:sp>
        <p:nvSpPr>
          <p:cNvPr id="9" name="설명선 1[L] 8"/>
          <p:cNvSpPr/>
          <p:nvPr/>
        </p:nvSpPr>
        <p:spPr>
          <a:xfrm>
            <a:off x="8732301" y="1586753"/>
            <a:ext cx="2719404" cy="612648"/>
          </a:xfrm>
          <a:prstGeom prst="borderCallout1">
            <a:avLst>
              <a:gd name="adj1" fmla="val 99230"/>
              <a:gd name="adj2" fmla="val 47549"/>
              <a:gd name="adj3" fmla="val 206432"/>
              <a:gd name="adj4" fmla="val 4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/>
              <a:t>(1)-</a:t>
            </a:r>
            <a:r>
              <a:rPr kumimoji="1" lang="ko-KR" altLang="en-US" dirty="0"/>
              <a:t>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결과 </a:t>
            </a:r>
            <a:endParaRPr kumimoji="1" lang="en-US" altLang="ko-KR" dirty="0"/>
          </a:p>
          <a:p>
            <a:pPr algn="ctr"/>
            <a:r>
              <a:rPr kumimoji="1" lang="en-US" altLang="ko-KR" dirty="0" smtClean="0"/>
              <a:t>GitHub/</a:t>
            </a:r>
            <a:r>
              <a:rPr kumimoji="1" lang="en-US" altLang="ko-KR" dirty="0" err="1" smtClean="0"/>
              <a:t>Wordpress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게시 </a:t>
            </a:r>
          </a:p>
        </p:txBody>
      </p:sp>
      <p:sp>
        <p:nvSpPr>
          <p:cNvPr id="10" name="설명선 1[L] 7"/>
          <p:cNvSpPr/>
          <p:nvPr/>
        </p:nvSpPr>
        <p:spPr>
          <a:xfrm>
            <a:off x="6132360" y="5724945"/>
            <a:ext cx="2478240" cy="612648"/>
          </a:xfrm>
          <a:prstGeom prst="borderCallout1">
            <a:avLst>
              <a:gd name="adj1" fmla="val -4662"/>
              <a:gd name="adj2" fmla="val 47549"/>
              <a:gd name="adj3" fmla="val -85347"/>
              <a:gd name="adj4" fmla="val 47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(4)</a:t>
            </a:r>
            <a:r>
              <a:rPr kumimoji="1" lang="ko-KR" altLang="en-US" dirty="0"/>
              <a:t> 미세먼지 오염도</a:t>
            </a:r>
            <a:r>
              <a:rPr kumimoji="1" lang="en-US" altLang="ko-KR" dirty="0"/>
              <a:t>- </a:t>
            </a:r>
            <a:r>
              <a:rPr kumimoji="1" lang="ko-KR" altLang="en-US" dirty="0"/>
              <a:t>발생요인 패턴 분석 </a:t>
            </a:r>
            <a:endParaRPr kumimoji="1"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 세부과제 구성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>
                <a:solidFill>
                  <a:schemeClr val="bg1"/>
                </a:solidFill>
              </a:rPr>
              <a:t> Homepage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D22F896-40B5-4ADD-8801-0D06FADFA095}" type="slidenum">
              <a:rPr lang="en-US">
                <a:solidFill>
                  <a:srgbClr val="FFFFFF"/>
                </a:solidFill>
              </a:rPr>
              <a:pPr/>
              <a:t>80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72425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착수자문회의 자문의견 반영결과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109148"/>
              </p:ext>
            </p:extLst>
          </p:nvPr>
        </p:nvGraphicFramePr>
        <p:xfrm>
          <a:off x="556628" y="1562098"/>
          <a:ext cx="11112500" cy="466960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17801"/>
                <a:gridCol w="5265499"/>
                <a:gridCol w="5029200"/>
              </a:tblGrid>
              <a:tr h="31432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effectLst/>
                        </a:rPr>
                        <a:t>위 원</a:t>
                      </a:r>
                      <a:endParaRPr lang="ko-KR" altLang="en-US" sz="1200" dirty="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effectLst/>
                        </a:rPr>
                        <a:t>제 안 내 용</a:t>
                      </a:r>
                      <a:endParaRPr lang="ko-KR" altLang="en-US" sz="1200" dirty="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effectLst/>
                        </a:rPr>
                        <a:t>반 영 내 </a:t>
                      </a:r>
                      <a:r>
                        <a:rPr lang="ko-KR" altLang="en-US" sz="1200" dirty="0" smtClean="0">
                          <a:effectLst/>
                        </a:rPr>
                        <a:t>용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err="1">
                          <a:effectLst/>
                        </a:rPr>
                        <a:t>미반영시</a:t>
                      </a:r>
                      <a:r>
                        <a:rPr lang="ko-KR" altLang="en-US" sz="1200" dirty="0">
                          <a:effectLst/>
                        </a:rPr>
                        <a:t> 사유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marL="4273" marR="4273" marT="0" marB="0" anchor="ctr"/>
                </a:tc>
              </a:tr>
              <a:tr h="53171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effectLst/>
                        </a:rPr>
                        <a:t>우석진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향후 환경정책에 대한 평가가 이루어져야 하기 때문에 정책수혜자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수혜기업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구성되어 연결될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 있음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부처의 협조가 필요한 사안이므로 부처에 요청해 보겠음</a:t>
                      </a:r>
                    </a:p>
                  </a:txBody>
                  <a:tcPr/>
                </a:tc>
              </a:tr>
              <a:tr h="53171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effectLst/>
                        </a:rPr>
                        <a:t>이성호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인과관계 분석에서 tree 분석 이후 segment 별 effect 추정 / Counter 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factual experiment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미세먼지 발생요인 분석 세부과제 분석과정에서 반영</a:t>
                      </a:r>
                    </a:p>
                  </a:txBody>
                  <a:tcPr/>
                </a:tc>
              </a:tr>
              <a:tr h="16204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effectLst/>
                        </a:rPr>
                        <a:t>김종률</a:t>
                      </a:r>
                      <a:endParaRPr lang="en-US" altLang="ko-KR" sz="1200" dirty="0">
                        <a:effectLst/>
                        <a:latin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빅데이터 분석 기법을 환경 분야에 적용하는 좋은 프로토콜을 만들어낼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있었으면 함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년까지의 장기적인 연구일정을 위한 전체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Roadmap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마련이 추가될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연차별 계획 보고서에 반영</a:t>
                      </a:r>
                    </a:p>
                  </a:txBody>
                  <a:tcPr/>
                </a:tc>
              </a:tr>
              <a:tr h="48614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effectLst/>
                        </a:rPr>
                        <a:t>강희찬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 latinLnBrk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- 2017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 가능한 부분이 보다 명확할 필요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있음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환경분야에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빅데이터를 적용한 사례가 많지 않기 때문에 이 부분을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보강할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방법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 latinLnBrk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주제별 방법론이 상이하므로 집중이 필요해 보임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연구인력 강화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 걸친 연구가 상호 어떻게 연결될지에 대한 고민 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- 2017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년에는 전산화가 되어 있는 정형화된 자료 분석에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집중하고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2018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이후에는 이미지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 등 전산화가 필요한 자료로 분석 대상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확대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예정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환경분야에는 사례가 적지만 환경분야에서 주로 취급하는 시간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공간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시계열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자료에 대한 분석은 활발하므로 이를 원용할 계획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부의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연구방법론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에세이에 반영하겠음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 기반 환경오염 예측 과제를 중심으로 진행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부연구위원 이상 급 채용 진행 중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년차는 활발하게 사용되는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DNN, CNN, RNN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방법론을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사용하여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매체별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오염도 예측 알고리듬 구축을 목표로 진행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첫단계에서는 방법론 확립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단계에서는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단계의 방법론을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활용한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 인프라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단계에서는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단계의 연구성과를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활용하는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개발에 중점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2726</TotalTime>
  <Words>5059</Words>
  <Application>Microsoft Office PowerPoint</Application>
  <PresentationFormat>사용자 지정</PresentationFormat>
  <Paragraphs>1376</Paragraphs>
  <Slides>81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2" baseType="lpstr">
      <vt:lpstr>Office 테마</vt:lpstr>
      <vt:lpstr>환경 빅데이터 분석 및  서비스 개발</vt:lpstr>
      <vt:lpstr>PowerPoint 프레젠테이션</vt:lpstr>
      <vt:lpstr>1. 연구 일반</vt:lpstr>
      <vt:lpstr>개관</vt:lpstr>
      <vt:lpstr>기간, 인력, 예산</vt:lpstr>
      <vt:lpstr>연속사업: 3년 단위 연구단계 설정</vt:lpstr>
      <vt:lpstr>2017년: 환경위험 예측 방법론 개발</vt:lpstr>
      <vt:lpstr> 세부과제 구성</vt:lpstr>
      <vt:lpstr>착수자문회의 자문의견 반영결과</vt:lpstr>
      <vt:lpstr>착수자문회의 자문의견 반영결과</vt:lpstr>
      <vt:lpstr>연구진행 상황</vt:lpstr>
      <vt:lpstr>보고서 목차 및 작업계획</vt:lpstr>
      <vt:lpstr>2. 세부과제별 연구진행상황</vt:lpstr>
      <vt:lpstr>2. 세부과제별 연구진행상황</vt:lpstr>
      <vt:lpstr>빅데이터 연구방법론 활용방안</vt:lpstr>
      <vt:lpstr>환경정책 유형별 관련연구 특징 추출</vt:lpstr>
      <vt:lpstr>환경연구(2016 환경정책∙평가연구원 보고서)</vt:lpstr>
      <vt:lpstr>환경정책연구 방법론 분류기준</vt:lpstr>
      <vt:lpstr>문헌조사가 방법론의 압도적 비중 차지</vt:lpstr>
      <vt:lpstr>기후대기, 규제: 정량연구 비중이 높음</vt:lpstr>
      <vt:lpstr>정량연구는 예측 목적으로 주로 수행</vt:lpstr>
      <vt:lpstr>빅데이터 분석기법 : 예측, 상관 분석 개선</vt:lpstr>
      <vt:lpstr>빅데이터 분석기법 환경정책연구 적용 </vt:lpstr>
      <vt:lpstr>향후 계획</vt:lpstr>
      <vt:lpstr>2. 세부과제별 연구진행상황</vt:lpstr>
      <vt:lpstr>(1) 딥러닝을 활용한 환경 리스크 예측 </vt:lpstr>
      <vt:lpstr>분석 모형: 순환신경망 (RNN: Recurrent Neural Network)</vt:lpstr>
      <vt:lpstr>PowerPoint 프레젠테이션</vt:lpstr>
      <vt:lpstr>PowerPoint 프레젠테이션</vt:lpstr>
      <vt:lpstr> 다층 LSTM: 2개 은닉층</vt:lpstr>
      <vt:lpstr>분석결과: 다중회귀모형과 RNN</vt:lpstr>
      <vt:lpstr> 분석결과: LSTM 알고리듬 사용 예측성과  </vt:lpstr>
      <vt:lpstr> 향후 계획</vt:lpstr>
      <vt:lpstr>2. 세부과제별 연구진행상황</vt:lpstr>
      <vt:lpstr>텍스트마이닝을 이용한 KEI 연구동향분석</vt:lpstr>
      <vt:lpstr>PowerPoint 프레젠테이션</vt:lpstr>
      <vt:lpstr>Text data Pre-processing</vt:lpstr>
      <vt:lpstr>LDA 분석: 단어 분포 → 문서 주제 </vt:lpstr>
      <vt:lpstr> LDA 분석 결과: 도출된 주제와 연관어  예시1) KEI 연구보고서에서 추출한 토픽 2번: 폐기물</vt:lpstr>
      <vt:lpstr> LDA 분석 결과: 도출된 주제와 연관어  예시2) 네이버 환경뉴스에서 추출한 토픽 1번: 폐기물</vt:lpstr>
      <vt:lpstr>PowerPoint 프레젠테이션</vt:lpstr>
      <vt:lpstr>PowerPoint 프레젠테이션</vt:lpstr>
      <vt:lpstr>네이버 뉴스 기사 데이터 수집</vt:lpstr>
      <vt:lpstr>LDA 결과 비교</vt:lpstr>
      <vt:lpstr>  향후계획</vt:lpstr>
      <vt:lpstr>2. 세부과제별 연구진행상황</vt:lpstr>
      <vt:lpstr> 기후변화에 따른 전염성 질환 예측</vt:lpstr>
      <vt:lpstr>PowerPoint 프레젠테이션</vt:lpstr>
      <vt:lpstr> 데이터 전처리: 설명변수</vt:lpstr>
      <vt:lpstr> 데이터 전처리 프로세스</vt:lpstr>
      <vt:lpstr> 데이터 전처리: 질병 선정 및 건수 도출</vt:lpstr>
      <vt:lpstr>전염성 질환 데이터 시공간 시계열 분석</vt:lpstr>
      <vt:lpstr>전염성 질환 데이터 시공간 시계열 분석</vt:lpstr>
      <vt:lpstr>PowerPoint 프레젠테이션</vt:lpstr>
      <vt:lpstr>유의미한 변수 도출 및 인과관계 분석</vt:lpstr>
      <vt:lpstr>향후 계획</vt:lpstr>
      <vt:lpstr>2. 세부과제별 연구진행상황</vt:lpstr>
      <vt:lpstr>미세먼지 오염도-발생요인 패턴분석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향후 계획</vt:lpstr>
      <vt:lpstr>2. 세부과제별 연구진행상황</vt:lpstr>
      <vt:lpstr>환경분야 빅데이터 수집방법연구</vt:lpstr>
      <vt:lpstr>데이터 구분 기준에 따라 우선순위 부여 </vt:lpstr>
      <vt:lpstr>1순위 사례 : PM10, PM2.5 검색 → 추출</vt:lpstr>
      <vt:lpstr>PM10, PM2.5 검색 → 추출: 추출 데이터 검토</vt:lpstr>
      <vt:lpstr>PM10, PM2.5 검색 → 추출 : 추출 결과 저장 </vt:lpstr>
      <vt:lpstr>2순위 사례 : ASEC 리포트</vt:lpstr>
      <vt:lpstr>ASEC 리포트 : 파일 리스트 파싱 → 다운로드 </vt:lpstr>
      <vt:lpstr>ASEC 리포트 : 파일 아카이브 </vt:lpstr>
      <vt:lpstr>3순위 사례 : 한국정보과학회지</vt:lpstr>
      <vt:lpstr>한국정보과학회지 : 파일 리스트 추정</vt:lpstr>
      <vt:lpstr>한국정보과학회지 : 파일 다운로드</vt:lpstr>
      <vt:lpstr>향후 과제</vt:lpstr>
      <vt:lpstr>3. 향후 계획</vt:lpstr>
      <vt:lpstr>연구 관리</vt:lpstr>
      <vt:lpstr> Homepage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환경 빅데이터 분석 및 서비스 개발</dc:title>
  <dc:creator>Sung Won Kang</dc:creator>
  <cp:lastModifiedBy>KEI</cp:lastModifiedBy>
  <cp:revision>176</cp:revision>
  <cp:lastPrinted>2017-06-28T06:21:50Z</cp:lastPrinted>
  <dcterms:created xsi:type="dcterms:W3CDTF">2017-03-13T05:01:48Z</dcterms:created>
  <dcterms:modified xsi:type="dcterms:W3CDTF">2017-06-28T07:37:44Z</dcterms:modified>
</cp:coreProperties>
</file>